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7"/>
  </p:notesMasterIdLst>
  <p:sldIdLst>
    <p:sldId id="256" r:id="rId2"/>
    <p:sldId id="257" r:id="rId3"/>
    <p:sldId id="258" r:id="rId4"/>
    <p:sldId id="260" r:id="rId5"/>
    <p:sldId id="264" r:id="rId6"/>
    <p:sldId id="261" r:id="rId7"/>
    <p:sldId id="263" r:id="rId8"/>
    <p:sldId id="265" r:id="rId9"/>
    <p:sldId id="267" r:id="rId10"/>
    <p:sldId id="268" r:id="rId11"/>
    <p:sldId id="269" r:id="rId12"/>
    <p:sldId id="270" r:id="rId13"/>
    <p:sldId id="272" r:id="rId14"/>
    <p:sldId id="271" r:id="rId15"/>
    <p:sldId id="259"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16DB7"/>
    <a:srgbClr val="E26E4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952" autoAdjust="0"/>
    <p:restoredTop sz="89844" autoAdjust="0"/>
  </p:normalViewPr>
  <p:slideViewPr>
    <p:cSldViewPr snapToGrid="0">
      <p:cViewPr varScale="1">
        <p:scale>
          <a:sx n="106" d="100"/>
          <a:sy n="106" d="100"/>
        </p:scale>
        <p:origin x="48" y="8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8C4F458-1339-4533-89CF-19F545F1053D}" type="datetimeFigureOut">
              <a:rPr lang="en-US" smtClean="0"/>
              <a:t>9/4/2025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4C370AC-0FA9-468E-9F36-C5AE2E712782}" type="slidenum">
              <a:rPr lang="en-US" smtClean="0"/>
              <a:t>‹#›</a:t>
            </a:fld>
            <a:endParaRPr lang="en-US"/>
          </a:p>
        </p:txBody>
      </p:sp>
    </p:spTree>
    <p:extLst>
      <p:ext uri="{BB962C8B-B14F-4D97-AF65-F5344CB8AC3E}">
        <p14:creationId xmlns:p14="http://schemas.microsoft.com/office/powerpoint/2010/main" val="38687242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effectLst/>
              </a:rPr>
              <a:t>CLV </a:t>
            </a:r>
            <a:r>
              <a:rPr lang="en-US" sz="1200" b="0" i="0" kern="1200" dirty="0">
                <a:solidFill>
                  <a:schemeClr val="tx1"/>
                </a:solidFill>
                <a:effectLst/>
                <a:latin typeface="+mn-lt"/>
                <a:ea typeface="+mn-ea"/>
                <a:cs typeface="+mn-cs"/>
              </a:rPr>
              <a:t>is a metric that predicts the total monetary value a customer is expected to generate for a company over the entire duration of their relationship. It goes beyond individual transactions, considering the entire customer relationship to help businesses make informed decisions about marketing, resource allocation, and strategies to improve customer loyalty and retention</a:t>
            </a:r>
            <a:endParaRPr lang="en-US" dirty="0"/>
          </a:p>
        </p:txBody>
      </p:sp>
      <p:sp>
        <p:nvSpPr>
          <p:cNvPr id="4" name="Slide Number Placeholder 3"/>
          <p:cNvSpPr>
            <a:spLocks noGrp="1"/>
          </p:cNvSpPr>
          <p:nvPr>
            <p:ph type="sldNum" sz="quarter" idx="5"/>
          </p:nvPr>
        </p:nvSpPr>
        <p:spPr/>
        <p:txBody>
          <a:bodyPr/>
          <a:lstStyle/>
          <a:p>
            <a:fld id="{F4C370AC-0FA9-468E-9F36-C5AE2E712782}" type="slidenum">
              <a:rPr lang="en-US" smtClean="0"/>
              <a:t>12</a:t>
            </a:fld>
            <a:endParaRPr lang="en-US"/>
          </a:p>
        </p:txBody>
      </p:sp>
    </p:spTree>
    <p:extLst>
      <p:ext uri="{BB962C8B-B14F-4D97-AF65-F5344CB8AC3E}">
        <p14:creationId xmlns:p14="http://schemas.microsoft.com/office/powerpoint/2010/main" val="30336435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EF6D3F-C957-F867-E978-00B2E4CDD0D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00EF56E-72A6-805A-5898-23B71525A60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2EF1B5C-9B28-1BB9-68D5-B047E9D4333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55ED135-71C5-31FD-5875-02F6FA53E9E4}"/>
              </a:ext>
            </a:extLst>
          </p:cNvPr>
          <p:cNvSpPr>
            <a:spLocks noGrp="1"/>
          </p:cNvSpPr>
          <p:nvPr>
            <p:ph type="sldNum" sz="quarter" idx="5"/>
          </p:nvPr>
        </p:nvSpPr>
        <p:spPr/>
        <p:txBody>
          <a:bodyPr/>
          <a:lstStyle/>
          <a:p>
            <a:fld id="{F4C370AC-0FA9-468E-9F36-C5AE2E712782}" type="slidenum">
              <a:rPr lang="en-US" smtClean="0"/>
              <a:t>13</a:t>
            </a:fld>
            <a:endParaRPr lang="en-US"/>
          </a:p>
        </p:txBody>
      </p:sp>
    </p:spTree>
    <p:extLst>
      <p:ext uri="{BB962C8B-B14F-4D97-AF65-F5344CB8AC3E}">
        <p14:creationId xmlns:p14="http://schemas.microsoft.com/office/powerpoint/2010/main" val="3990000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337AE2-2130-9EBD-DDAF-46C11C01630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487DD72-137D-28F3-B7A6-B35028D1A7F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61D2592-6714-95E2-0294-14205AC6CE1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3B930A5-EE79-5510-BC10-EDE219F5B465}"/>
              </a:ext>
            </a:extLst>
          </p:cNvPr>
          <p:cNvSpPr>
            <a:spLocks noGrp="1"/>
          </p:cNvSpPr>
          <p:nvPr>
            <p:ph type="sldNum" sz="quarter" idx="5"/>
          </p:nvPr>
        </p:nvSpPr>
        <p:spPr/>
        <p:txBody>
          <a:bodyPr/>
          <a:lstStyle/>
          <a:p>
            <a:fld id="{F4C370AC-0FA9-468E-9F36-C5AE2E712782}" type="slidenum">
              <a:rPr lang="en-US" smtClean="0"/>
              <a:t>14</a:t>
            </a:fld>
            <a:endParaRPr lang="en-US"/>
          </a:p>
        </p:txBody>
      </p:sp>
    </p:spTree>
    <p:extLst>
      <p:ext uri="{BB962C8B-B14F-4D97-AF65-F5344CB8AC3E}">
        <p14:creationId xmlns:p14="http://schemas.microsoft.com/office/powerpoint/2010/main" val="39329845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EEDFA6-6834-AA73-0867-E97833EF26B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3C0DB06-BE76-121B-0537-AD7B6E33674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D2273E8-9BCA-D062-84FC-41A2D399CAF6}"/>
              </a:ext>
            </a:extLst>
          </p:cNvPr>
          <p:cNvSpPr>
            <a:spLocks noGrp="1"/>
          </p:cNvSpPr>
          <p:nvPr>
            <p:ph type="dt" sz="half" idx="10"/>
          </p:nvPr>
        </p:nvSpPr>
        <p:spPr/>
        <p:txBody>
          <a:bodyPr/>
          <a:lstStyle/>
          <a:p>
            <a:fld id="{05112957-5514-464E-B6FF-72B11C852F51}" type="datetimeFigureOut">
              <a:rPr lang="en-US" smtClean="0"/>
              <a:t>9/3/2025</a:t>
            </a:fld>
            <a:endParaRPr lang="en-US"/>
          </a:p>
        </p:txBody>
      </p:sp>
      <p:sp>
        <p:nvSpPr>
          <p:cNvPr id="5" name="Footer Placeholder 4">
            <a:extLst>
              <a:ext uri="{FF2B5EF4-FFF2-40B4-BE49-F238E27FC236}">
                <a16:creationId xmlns:a16="http://schemas.microsoft.com/office/drawing/2014/main" id="{5A41D58B-075F-92D8-84E7-084D3D378A9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3C55E45-F91B-F7CD-9937-B16A78CAE6C2}"/>
              </a:ext>
            </a:extLst>
          </p:cNvPr>
          <p:cNvSpPr>
            <a:spLocks noGrp="1"/>
          </p:cNvSpPr>
          <p:nvPr>
            <p:ph type="sldNum" sz="quarter" idx="12"/>
          </p:nvPr>
        </p:nvSpPr>
        <p:spPr/>
        <p:txBody>
          <a:bodyPr/>
          <a:lstStyle/>
          <a:p>
            <a:fld id="{C4A554A2-A8C6-4118-9D55-393F694D3535}" type="slidenum">
              <a:rPr lang="en-US" smtClean="0"/>
              <a:t>‹#›</a:t>
            </a:fld>
            <a:endParaRPr lang="en-US"/>
          </a:p>
        </p:txBody>
      </p:sp>
    </p:spTree>
    <p:extLst>
      <p:ext uri="{BB962C8B-B14F-4D97-AF65-F5344CB8AC3E}">
        <p14:creationId xmlns:p14="http://schemas.microsoft.com/office/powerpoint/2010/main" val="17613900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8657F0-6C11-9F46-3DF2-36C03A93EF0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406C279-AA35-76F7-2E48-FD76A6D4BD3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A2BC2E5-1291-2D4C-2106-72B092C7E316}"/>
              </a:ext>
            </a:extLst>
          </p:cNvPr>
          <p:cNvSpPr>
            <a:spLocks noGrp="1"/>
          </p:cNvSpPr>
          <p:nvPr>
            <p:ph type="dt" sz="half" idx="10"/>
          </p:nvPr>
        </p:nvSpPr>
        <p:spPr/>
        <p:txBody>
          <a:bodyPr/>
          <a:lstStyle/>
          <a:p>
            <a:fld id="{05112957-5514-464E-B6FF-72B11C852F51}" type="datetimeFigureOut">
              <a:rPr lang="en-US" smtClean="0"/>
              <a:t>9/3/2025</a:t>
            </a:fld>
            <a:endParaRPr lang="en-US"/>
          </a:p>
        </p:txBody>
      </p:sp>
      <p:sp>
        <p:nvSpPr>
          <p:cNvPr id="5" name="Footer Placeholder 4">
            <a:extLst>
              <a:ext uri="{FF2B5EF4-FFF2-40B4-BE49-F238E27FC236}">
                <a16:creationId xmlns:a16="http://schemas.microsoft.com/office/drawing/2014/main" id="{C40591A0-B29F-160F-6E34-54E637DE4D0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CA8AE2C-7525-BB98-6CF5-B0AF76761858}"/>
              </a:ext>
            </a:extLst>
          </p:cNvPr>
          <p:cNvSpPr>
            <a:spLocks noGrp="1"/>
          </p:cNvSpPr>
          <p:nvPr>
            <p:ph type="sldNum" sz="quarter" idx="12"/>
          </p:nvPr>
        </p:nvSpPr>
        <p:spPr/>
        <p:txBody>
          <a:bodyPr/>
          <a:lstStyle/>
          <a:p>
            <a:fld id="{C4A554A2-A8C6-4118-9D55-393F694D3535}" type="slidenum">
              <a:rPr lang="en-US" smtClean="0"/>
              <a:t>‹#›</a:t>
            </a:fld>
            <a:endParaRPr lang="en-US"/>
          </a:p>
        </p:txBody>
      </p:sp>
    </p:spTree>
    <p:extLst>
      <p:ext uri="{BB962C8B-B14F-4D97-AF65-F5344CB8AC3E}">
        <p14:creationId xmlns:p14="http://schemas.microsoft.com/office/powerpoint/2010/main" val="15601488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AE5814C-8DDC-2CE7-05D5-2745D6CEC95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9A0527E-2834-F253-B64D-E35BC71FCFD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8A771C5-5966-48FC-8117-A4DDF882A020}"/>
              </a:ext>
            </a:extLst>
          </p:cNvPr>
          <p:cNvSpPr>
            <a:spLocks noGrp="1"/>
          </p:cNvSpPr>
          <p:nvPr>
            <p:ph type="dt" sz="half" idx="10"/>
          </p:nvPr>
        </p:nvSpPr>
        <p:spPr/>
        <p:txBody>
          <a:bodyPr/>
          <a:lstStyle/>
          <a:p>
            <a:fld id="{05112957-5514-464E-B6FF-72B11C852F51}" type="datetimeFigureOut">
              <a:rPr lang="en-US" smtClean="0"/>
              <a:t>9/3/2025</a:t>
            </a:fld>
            <a:endParaRPr lang="en-US"/>
          </a:p>
        </p:txBody>
      </p:sp>
      <p:sp>
        <p:nvSpPr>
          <p:cNvPr id="5" name="Footer Placeholder 4">
            <a:extLst>
              <a:ext uri="{FF2B5EF4-FFF2-40B4-BE49-F238E27FC236}">
                <a16:creationId xmlns:a16="http://schemas.microsoft.com/office/drawing/2014/main" id="{573692AD-769C-60EF-68BD-B2CECD1405B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60D9E26-DB01-02F0-D7D4-64E16F163339}"/>
              </a:ext>
            </a:extLst>
          </p:cNvPr>
          <p:cNvSpPr>
            <a:spLocks noGrp="1"/>
          </p:cNvSpPr>
          <p:nvPr>
            <p:ph type="sldNum" sz="quarter" idx="12"/>
          </p:nvPr>
        </p:nvSpPr>
        <p:spPr/>
        <p:txBody>
          <a:bodyPr/>
          <a:lstStyle/>
          <a:p>
            <a:fld id="{C4A554A2-A8C6-4118-9D55-393F694D3535}" type="slidenum">
              <a:rPr lang="en-US" smtClean="0"/>
              <a:t>‹#›</a:t>
            </a:fld>
            <a:endParaRPr lang="en-US"/>
          </a:p>
        </p:txBody>
      </p:sp>
    </p:spTree>
    <p:extLst>
      <p:ext uri="{BB962C8B-B14F-4D97-AF65-F5344CB8AC3E}">
        <p14:creationId xmlns:p14="http://schemas.microsoft.com/office/powerpoint/2010/main" val="18359691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4273C9-793C-2C10-1916-3F6D1AE504A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E3F8327-5C51-C6F2-0670-39C12CFACDE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395EE52-655D-4493-941C-EC2DCEEB78B3}"/>
              </a:ext>
            </a:extLst>
          </p:cNvPr>
          <p:cNvSpPr>
            <a:spLocks noGrp="1"/>
          </p:cNvSpPr>
          <p:nvPr>
            <p:ph type="dt" sz="half" idx="10"/>
          </p:nvPr>
        </p:nvSpPr>
        <p:spPr/>
        <p:txBody>
          <a:bodyPr/>
          <a:lstStyle/>
          <a:p>
            <a:fld id="{05112957-5514-464E-B6FF-72B11C852F51}" type="datetimeFigureOut">
              <a:rPr lang="en-US" smtClean="0"/>
              <a:t>9/3/2025</a:t>
            </a:fld>
            <a:endParaRPr lang="en-US"/>
          </a:p>
        </p:txBody>
      </p:sp>
      <p:sp>
        <p:nvSpPr>
          <p:cNvPr id="5" name="Footer Placeholder 4">
            <a:extLst>
              <a:ext uri="{FF2B5EF4-FFF2-40B4-BE49-F238E27FC236}">
                <a16:creationId xmlns:a16="http://schemas.microsoft.com/office/drawing/2014/main" id="{2C21471C-570C-4542-A8C0-75B6E811362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CF0A112-9E30-C193-8960-FB2F941ABC16}"/>
              </a:ext>
            </a:extLst>
          </p:cNvPr>
          <p:cNvSpPr>
            <a:spLocks noGrp="1"/>
          </p:cNvSpPr>
          <p:nvPr>
            <p:ph type="sldNum" sz="quarter" idx="12"/>
          </p:nvPr>
        </p:nvSpPr>
        <p:spPr/>
        <p:txBody>
          <a:bodyPr/>
          <a:lstStyle/>
          <a:p>
            <a:fld id="{C4A554A2-A8C6-4118-9D55-393F694D3535}" type="slidenum">
              <a:rPr lang="en-US" smtClean="0"/>
              <a:t>‹#›</a:t>
            </a:fld>
            <a:endParaRPr lang="en-US"/>
          </a:p>
        </p:txBody>
      </p:sp>
    </p:spTree>
    <p:extLst>
      <p:ext uri="{BB962C8B-B14F-4D97-AF65-F5344CB8AC3E}">
        <p14:creationId xmlns:p14="http://schemas.microsoft.com/office/powerpoint/2010/main" val="21254466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D38A46-9DBB-F3EB-3F98-820B1B9F99B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37B82C5-96F5-EFA3-2EE7-6F994BE8E10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339EF85-8F87-9BB5-5CC0-0372C6E4240C}"/>
              </a:ext>
            </a:extLst>
          </p:cNvPr>
          <p:cNvSpPr>
            <a:spLocks noGrp="1"/>
          </p:cNvSpPr>
          <p:nvPr>
            <p:ph type="dt" sz="half" idx="10"/>
          </p:nvPr>
        </p:nvSpPr>
        <p:spPr/>
        <p:txBody>
          <a:bodyPr/>
          <a:lstStyle/>
          <a:p>
            <a:fld id="{05112957-5514-464E-B6FF-72B11C852F51}" type="datetimeFigureOut">
              <a:rPr lang="en-US" smtClean="0"/>
              <a:t>9/3/2025</a:t>
            </a:fld>
            <a:endParaRPr lang="en-US"/>
          </a:p>
        </p:txBody>
      </p:sp>
      <p:sp>
        <p:nvSpPr>
          <p:cNvPr id="5" name="Footer Placeholder 4">
            <a:extLst>
              <a:ext uri="{FF2B5EF4-FFF2-40B4-BE49-F238E27FC236}">
                <a16:creationId xmlns:a16="http://schemas.microsoft.com/office/drawing/2014/main" id="{7C99EBE3-410A-6A04-A86A-95D4F853A8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A2A1A94-93F8-8F53-9E75-986B2185FB2A}"/>
              </a:ext>
            </a:extLst>
          </p:cNvPr>
          <p:cNvSpPr>
            <a:spLocks noGrp="1"/>
          </p:cNvSpPr>
          <p:nvPr>
            <p:ph type="sldNum" sz="quarter" idx="12"/>
          </p:nvPr>
        </p:nvSpPr>
        <p:spPr/>
        <p:txBody>
          <a:bodyPr/>
          <a:lstStyle/>
          <a:p>
            <a:fld id="{C4A554A2-A8C6-4118-9D55-393F694D3535}" type="slidenum">
              <a:rPr lang="en-US" smtClean="0"/>
              <a:t>‹#›</a:t>
            </a:fld>
            <a:endParaRPr lang="en-US"/>
          </a:p>
        </p:txBody>
      </p:sp>
    </p:spTree>
    <p:extLst>
      <p:ext uri="{BB962C8B-B14F-4D97-AF65-F5344CB8AC3E}">
        <p14:creationId xmlns:p14="http://schemas.microsoft.com/office/powerpoint/2010/main" val="28939131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25F84E-F96D-F268-6752-30FB97BDEA4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71CDB22-390A-CAEC-17C1-AE61684195F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36E3DFB-E517-1ADC-15AA-7C820990037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B872CDD-29ED-883B-1A74-05667875D2C5}"/>
              </a:ext>
            </a:extLst>
          </p:cNvPr>
          <p:cNvSpPr>
            <a:spLocks noGrp="1"/>
          </p:cNvSpPr>
          <p:nvPr>
            <p:ph type="dt" sz="half" idx="10"/>
          </p:nvPr>
        </p:nvSpPr>
        <p:spPr/>
        <p:txBody>
          <a:bodyPr/>
          <a:lstStyle/>
          <a:p>
            <a:fld id="{05112957-5514-464E-B6FF-72B11C852F51}" type="datetimeFigureOut">
              <a:rPr lang="en-US" smtClean="0"/>
              <a:t>9/3/2025</a:t>
            </a:fld>
            <a:endParaRPr lang="en-US"/>
          </a:p>
        </p:txBody>
      </p:sp>
      <p:sp>
        <p:nvSpPr>
          <p:cNvPr id="6" name="Footer Placeholder 5">
            <a:extLst>
              <a:ext uri="{FF2B5EF4-FFF2-40B4-BE49-F238E27FC236}">
                <a16:creationId xmlns:a16="http://schemas.microsoft.com/office/drawing/2014/main" id="{BB5386D1-DCFC-D0DD-3E02-760C0421A6C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7CBA110-953C-55BB-220C-14F1190FA2DA}"/>
              </a:ext>
            </a:extLst>
          </p:cNvPr>
          <p:cNvSpPr>
            <a:spLocks noGrp="1"/>
          </p:cNvSpPr>
          <p:nvPr>
            <p:ph type="sldNum" sz="quarter" idx="12"/>
          </p:nvPr>
        </p:nvSpPr>
        <p:spPr/>
        <p:txBody>
          <a:bodyPr/>
          <a:lstStyle/>
          <a:p>
            <a:fld id="{C4A554A2-A8C6-4118-9D55-393F694D3535}" type="slidenum">
              <a:rPr lang="en-US" smtClean="0"/>
              <a:t>‹#›</a:t>
            </a:fld>
            <a:endParaRPr lang="en-US"/>
          </a:p>
        </p:txBody>
      </p:sp>
    </p:spTree>
    <p:extLst>
      <p:ext uri="{BB962C8B-B14F-4D97-AF65-F5344CB8AC3E}">
        <p14:creationId xmlns:p14="http://schemas.microsoft.com/office/powerpoint/2010/main" val="25431239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1CF604-799F-2E38-4B87-48E70AA1BD4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0832728-87B3-4DC3-B51D-4B41D2BF475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2126E19-3086-C8A9-B08C-425B404674D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2003770-8C0C-EF23-E224-B40E57A0577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577F77B-9A93-78F8-52E9-487057FAB4B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6EF0D9-15B4-A8F3-D54D-5592DB1D94F2}"/>
              </a:ext>
            </a:extLst>
          </p:cNvPr>
          <p:cNvSpPr>
            <a:spLocks noGrp="1"/>
          </p:cNvSpPr>
          <p:nvPr>
            <p:ph type="dt" sz="half" idx="10"/>
          </p:nvPr>
        </p:nvSpPr>
        <p:spPr/>
        <p:txBody>
          <a:bodyPr/>
          <a:lstStyle/>
          <a:p>
            <a:fld id="{05112957-5514-464E-B6FF-72B11C852F51}" type="datetimeFigureOut">
              <a:rPr lang="en-US" smtClean="0"/>
              <a:t>9/3/2025</a:t>
            </a:fld>
            <a:endParaRPr lang="en-US"/>
          </a:p>
        </p:txBody>
      </p:sp>
      <p:sp>
        <p:nvSpPr>
          <p:cNvPr id="8" name="Footer Placeholder 7">
            <a:extLst>
              <a:ext uri="{FF2B5EF4-FFF2-40B4-BE49-F238E27FC236}">
                <a16:creationId xmlns:a16="http://schemas.microsoft.com/office/drawing/2014/main" id="{C26D62D0-A30F-8D41-A89F-A8685E234B7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87EA21B-8790-C9CE-D427-2C92E21AE8A9}"/>
              </a:ext>
            </a:extLst>
          </p:cNvPr>
          <p:cNvSpPr>
            <a:spLocks noGrp="1"/>
          </p:cNvSpPr>
          <p:nvPr>
            <p:ph type="sldNum" sz="quarter" idx="12"/>
          </p:nvPr>
        </p:nvSpPr>
        <p:spPr/>
        <p:txBody>
          <a:bodyPr/>
          <a:lstStyle/>
          <a:p>
            <a:fld id="{C4A554A2-A8C6-4118-9D55-393F694D3535}" type="slidenum">
              <a:rPr lang="en-US" smtClean="0"/>
              <a:t>‹#›</a:t>
            </a:fld>
            <a:endParaRPr lang="en-US"/>
          </a:p>
        </p:txBody>
      </p:sp>
    </p:spTree>
    <p:extLst>
      <p:ext uri="{BB962C8B-B14F-4D97-AF65-F5344CB8AC3E}">
        <p14:creationId xmlns:p14="http://schemas.microsoft.com/office/powerpoint/2010/main" val="26227052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ABA110-6283-93CC-0DCD-1773C1D0777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6BFB380-6CC5-0FE6-B1CF-B9C0C1CDFCA2}"/>
              </a:ext>
            </a:extLst>
          </p:cNvPr>
          <p:cNvSpPr>
            <a:spLocks noGrp="1"/>
          </p:cNvSpPr>
          <p:nvPr>
            <p:ph type="dt" sz="half" idx="10"/>
          </p:nvPr>
        </p:nvSpPr>
        <p:spPr/>
        <p:txBody>
          <a:bodyPr/>
          <a:lstStyle/>
          <a:p>
            <a:fld id="{05112957-5514-464E-B6FF-72B11C852F51}" type="datetimeFigureOut">
              <a:rPr lang="en-US" smtClean="0"/>
              <a:t>9/3/2025</a:t>
            </a:fld>
            <a:endParaRPr lang="en-US"/>
          </a:p>
        </p:txBody>
      </p:sp>
      <p:sp>
        <p:nvSpPr>
          <p:cNvPr id="4" name="Footer Placeholder 3">
            <a:extLst>
              <a:ext uri="{FF2B5EF4-FFF2-40B4-BE49-F238E27FC236}">
                <a16:creationId xmlns:a16="http://schemas.microsoft.com/office/drawing/2014/main" id="{764AEAC5-CACF-1E42-B99C-42A50DBA99E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7E877AA-A47F-9D94-C821-96E2C51B4185}"/>
              </a:ext>
            </a:extLst>
          </p:cNvPr>
          <p:cNvSpPr>
            <a:spLocks noGrp="1"/>
          </p:cNvSpPr>
          <p:nvPr>
            <p:ph type="sldNum" sz="quarter" idx="12"/>
          </p:nvPr>
        </p:nvSpPr>
        <p:spPr/>
        <p:txBody>
          <a:bodyPr/>
          <a:lstStyle/>
          <a:p>
            <a:fld id="{C4A554A2-A8C6-4118-9D55-393F694D3535}" type="slidenum">
              <a:rPr lang="en-US" smtClean="0"/>
              <a:t>‹#›</a:t>
            </a:fld>
            <a:endParaRPr lang="en-US"/>
          </a:p>
        </p:txBody>
      </p:sp>
    </p:spTree>
    <p:extLst>
      <p:ext uri="{BB962C8B-B14F-4D97-AF65-F5344CB8AC3E}">
        <p14:creationId xmlns:p14="http://schemas.microsoft.com/office/powerpoint/2010/main" val="36447244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D27E702-E95B-95E0-077A-081E638E5F7A}"/>
              </a:ext>
            </a:extLst>
          </p:cNvPr>
          <p:cNvSpPr>
            <a:spLocks noGrp="1"/>
          </p:cNvSpPr>
          <p:nvPr>
            <p:ph type="dt" sz="half" idx="10"/>
          </p:nvPr>
        </p:nvSpPr>
        <p:spPr/>
        <p:txBody>
          <a:bodyPr/>
          <a:lstStyle/>
          <a:p>
            <a:fld id="{05112957-5514-464E-B6FF-72B11C852F51}" type="datetimeFigureOut">
              <a:rPr lang="en-US" smtClean="0"/>
              <a:t>9/3/2025</a:t>
            </a:fld>
            <a:endParaRPr lang="en-US"/>
          </a:p>
        </p:txBody>
      </p:sp>
      <p:sp>
        <p:nvSpPr>
          <p:cNvPr id="3" name="Footer Placeholder 2">
            <a:extLst>
              <a:ext uri="{FF2B5EF4-FFF2-40B4-BE49-F238E27FC236}">
                <a16:creationId xmlns:a16="http://schemas.microsoft.com/office/drawing/2014/main" id="{1B6E9171-FFDA-368C-FA28-FD57DBBFF81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67188B5-D2E0-F5FC-5203-40C13F70A03E}"/>
              </a:ext>
            </a:extLst>
          </p:cNvPr>
          <p:cNvSpPr>
            <a:spLocks noGrp="1"/>
          </p:cNvSpPr>
          <p:nvPr>
            <p:ph type="sldNum" sz="quarter" idx="12"/>
          </p:nvPr>
        </p:nvSpPr>
        <p:spPr/>
        <p:txBody>
          <a:bodyPr/>
          <a:lstStyle/>
          <a:p>
            <a:fld id="{C4A554A2-A8C6-4118-9D55-393F694D3535}" type="slidenum">
              <a:rPr lang="en-US" smtClean="0"/>
              <a:t>‹#›</a:t>
            </a:fld>
            <a:endParaRPr lang="en-US"/>
          </a:p>
        </p:txBody>
      </p:sp>
    </p:spTree>
    <p:extLst>
      <p:ext uri="{BB962C8B-B14F-4D97-AF65-F5344CB8AC3E}">
        <p14:creationId xmlns:p14="http://schemas.microsoft.com/office/powerpoint/2010/main" val="8730818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DECD4-7E46-6DC7-CCE2-DBC41B5D7C4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DC96EA9-AC4F-2D71-3258-8F6A5B6A909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3A3441C-A294-8EC0-8540-CB164DBE83F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D82C01F-48F3-3B35-EDBA-A96285432F87}"/>
              </a:ext>
            </a:extLst>
          </p:cNvPr>
          <p:cNvSpPr>
            <a:spLocks noGrp="1"/>
          </p:cNvSpPr>
          <p:nvPr>
            <p:ph type="dt" sz="half" idx="10"/>
          </p:nvPr>
        </p:nvSpPr>
        <p:spPr/>
        <p:txBody>
          <a:bodyPr/>
          <a:lstStyle/>
          <a:p>
            <a:fld id="{05112957-5514-464E-B6FF-72B11C852F51}" type="datetimeFigureOut">
              <a:rPr lang="en-US" smtClean="0"/>
              <a:t>9/3/2025</a:t>
            </a:fld>
            <a:endParaRPr lang="en-US"/>
          </a:p>
        </p:txBody>
      </p:sp>
      <p:sp>
        <p:nvSpPr>
          <p:cNvPr id="6" name="Footer Placeholder 5">
            <a:extLst>
              <a:ext uri="{FF2B5EF4-FFF2-40B4-BE49-F238E27FC236}">
                <a16:creationId xmlns:a16="http://schemas.microsoft.com/office/drawing/2014/main" id="{D7BA0383-B309-8677-D865-EB215AE0895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8578A2D-763E-EC7A-5C8E-5B0C47B27138}"/>
              </a:ext>
            </a:extLst>
          </p:cNvPr>
          <p:cNvSpPr>
            <a:spLocks noGrp="1"/>
          </p:cNvSpPr>
          <p:nvPr>
            <p:ph type="sldNum" sz="quarter" idx="12"/>
          </p:nvPr>
        </p:nvSpPr>
        <p:spPr/>
        <p:txBody>
          <a:bodyPr/>
          <a:lstStyle/>
          <a:p>
            <a:fld id="{C4A554A2-A8C6-4118-9D55-393F694D3535}" type="slidenum">
              <a:rPr lang="en-US" smtClean="0"/>
              <a:t>‹#›</a:t>
            </a:fld>
            <a:endParaRPr lang="en-US"/>
          </a:p>
        </p:txBody>
      </p:sp>
    </p:spTree>
    <p:extLst>
      <p:ext uri="{BB962C8B-B14F-4D97-AF65-F5344CB8AC3E}">
        <p14:creationId xmlns:p14="http://schemas.microsoft.com/office/powerpoint/2010/main" val="32049058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378AD4-F48D-D901-06BE-506FF206012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1C78507-AF56-7797-6695-4DB445A31D9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C61C4A5-7E9B-EFBD-ABC8-2885E4243DF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4FCB360-36CA-B514-66DE-11ED120672B1}"/>
              </a:ext>
            </a:extLst>
          </p:cNvPr>
          <p:cNvSpPr>
            <a:spLocks noGrp="1"/>
          </p:cNvSpPr>
          <p:nvPr>
            <p:ph type="dt" sz="half" idx="10"/>
          </p:nvPr>
        </p:nvSpPr>
        <p:spPr/>
        <p:txBody>
          <a:bodyPr/>
          <a:lstStyle/>
          <a:p>
            <a:fld id="{05112957-5514-464E-B6FF-72B11C852F51}" type="datetimeFigureOut">
              <a:rPr lang="en-US" smtClean="0"/>
              <a:t>9/3/2025</a:t>
            </a:fld>
            <a:endParaRPr lang="en-US"/>
          </a:p>
        </p:txBody>
      </p:sp>
      <p:sp>
        <p:nvSpPr>
          <p:cNvPr id="6" name="Footer Placeholder 5">
            <a:extLst>
              <a:ext uri="{FF2B5EF4-FFF2-40B4-BE49-F238E27FC236}">
                <a16:creationId xmlns:a16="http://schemas.microsoft.com/office/drawing/2014/main" id="{A0B965A7-B2C1-FBD1-954C-BD3F116D4DC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2FC6713-B1ED-44A3-7A21-31F875F85AA8}"/>
              </a:ext>
            </a:extLst>
          </p:cNvPr>
          <p:cNvSpPr>
            <a:spLocks noGrp="1"/>
          </p:cNvSpPr>
          <p:nvPr>
            <p:ph type="sldNum" sz="quarter" idx="12"/>
          </p:nvPr>
        </p:nvSpPr>
        <p:spPr/>
        <p:txBody>
          <a:bodyPr/>
          <a:lstStyle/>
          <a:p>
            <a:fld id="{C4A554A2-A8C6-4118-9D55-393F694D3535}" type="slidenum">
              <a:rPr lang="en-US" smtClean="0"/>
              <a:t>‹#›</a:t>
            </a:fld>
            <a:endParaRPr lang="en-US"/>
          </a:p>
        </p:txBody>
      </p:sp>
    </p:spTree>
    <p:extLst>
      <p:ext uri="{BB962C8B-B14F-4D97-AF65-F5344CB8AC3E}">
        <p14:creationId xmlns:p14="http://schemas.microsoft.com/office/powerpoint/2010/main" val="7646205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0DB5677-A80B-9A62-580D-045F70D3908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2CCC8FF-4A6B-BB2C-DB8E-63EB777DA74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2999CB1-FE9A-2964-D327-F3F30F49043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5112957-5514-464E-B6FF-72B11C852F51}" type="datetimeFigureOut">
              <a:rPr lang="en-US" smtClean="0"/>
              <a:t>9/3/2025</a:t>
            </a:fld>
            <a:endParaRPr lang="en-US"/>
          </a:p>
        </p:txBody>
      </p:sp>
      <p:sp>
        <p:nvSpPr>
          <p:cNvPr id="5" name="Footer Placeholder 4">
            <a:extLst>
              <a:ext uri="{FF2B5EF4-FFF2-40B4-BE49-F238E27FC236}">
                <a16:creationId xmlns:a16="http://schemas.microsoft.com/office/drawing/2014/main" id="{02D08834-713F-068E-DCC4-23EDE01DCA3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0455889-4564-93F4-CC04-B730F8F1F5C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4A554A2-A8C6-4118-9D55-393F694D3535}" type="slidenum">
              <a:rPr lang="en-US" smtClean="0"/>
              <a:t>‹#›</a:t>
            </a:fld>
            <a:endParaRPr lang="en-US"/>
          </a:p>
        </p:txBody>
      </p:sp>
    </p:spTree>
    <p:extLst>
      <p:ext uri="{BB962C8B-B14F-4D97-AF65-F5344CB8AC3E}">
        <p14:creationId xmlns:p14="http://schemas.microsoft.com/office/powerpoint/2010/main" val="19543734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D9893-C906-6097-A72E-BB94BCCD90F5}"/>
              </a:ext>
            </a:extLst>
          </p:cNvPr>
          <p:cNvSpPr>
            <a:spLocks noGrp="1"/>
          </p:cNvSpPr>
          <p:nvPr>
            <p:ph type="ctrTitle"/>
          </p:nvPr>
        </p:nvSpPr>
        <p:spPr>
          <a:xfrm>
            <a:off x="1524000" y="2084625"/>
            <a:ext cx="9144000" cy="2387600"/>
          </a:xfrm>
        </p:spPr>
        <p:txBody>
          <a:bodyPr/>
          <a:lstStyle/>
          <a:p>
            <a:r>
              <a:rPr lang="en-US" dirty="0">
                <a:solidFill>
                  <a:srgbClr val="016DB7"/>
                </a:solidFill>
                <a:latin typeface="BalboaW01-Bold" panose="02000506040000020003" pitchFamily="2" charset="0"/>
              </a:rPr>
              <a:t>Sales Data Analysis and Marketing Strategies </a:t>
            </a:r>
          </a:p>
        </p:txBody>
      </p:sp>
      <p:sp>
        <p:nvSpPr>
          <p:cNvPr id="3" name="Subtitle 2">
            <a:extLst>
              <a:ext uri="{FF2B5EF4-FFF2-40B4-BE49-F238E27FC236}">
                <a16:creationId xmlns:a16="http://schemas.microsoft.com/office/drawing/2014/main" id="{AEBFEECC-FD97-7F72-DF72-E3CE6B90B41B}"/>
              </a:ext>
            </a:extLst>
          </p:cNvPr>
          <p:cNvSpPr>
            <a:spLocks noGrp="1"/>
          </p:cNvSpPr>
          <p:nvPr>
            <p:ph type="subTitle" idx="1"/>
          </p:nvPr>
        </p:nvSpPr>
        <p:spPr>
          <a:xfrm>
            <a:off x="1524000" y="4564300"/>
            <a:ext cx="9144000" cy="1655762"/>
          </a:xfrm>
        </p:spPr>
        <p:txBody>
          <a:bodyPr/>
          <a:lstStyle/>
          <a:p>
            <a:r>
              <a:rPr lang="en-US" dirty="0">
                <a:solidFill>
                  <a:srgbClr val="E26E4C"/>
                </a:solidFill>
                <a:latin typeface="Work Sans ExtraLight" pitchFamily="2" charset="0"/>
              </a:rPr>
              <a:t>By Carlos Campos</a:t>
            </a:r>
          </a:p>
        </p:txBody>
      </p:sp>
      <p:pic>
        <p:nvPicPr>
          <p:cNvPr id="5" name="Picture 4">
            <a:extLst>
              <a:ext uri="{FF2B5EF4-FFF2-40B4-BE49-F238E27FC236}">
                <a16:creationId xmlns:a16="http://schemas.microsoft.com/office/drawing/2014/main" id="{F106A42F-3D32-3889-B38A-1888154EAC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24437" y="637938"/>
            <a:ext cx="2143125" cy="2143125"/>
          </a:xfrm>
          <a:prstGeom prst="rect">
            <a:avLst/>
          </a:prstGeom>
        </p:spPr>
      </p:pic>
    </p:spTree>
    <p:extLst>
      <p:ext uri="{BB962C8B-B14F-4D97-AF65-F5344CB8AC3E}">
        <p14:creationId xmlns:p14="http://schemas.microsoft.com/office/powerpoint/2010/main" val="5692054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6C1569-92EB-B5F3-B848-318F593EFB7B}"/>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2AC01DC3-E949-9A9A-5F66-A799C866B5EF}"/>
              </a:ext>
            </a:extLst>
          </p:cNvPr>
          <p:cNvSpPr/>
          <p:nvPr/>
        </p:nvSpPr>
        <p:spPr>
          <a:xfrm>
            <a:off x="0" y="-1"/>
            <a:ext cx="12192000" cy="6929911"/>
          </a:xfrm>
          <a:prstGeom prst="rect">
            <a:avLst/>
          </a:prstGeom>
          <a:solidFill>
            <a:srgbClr val="016DB7"/>
          </a:solidFill>
          <a:ln>
            <a:solidFill>
              <a:srgbClr val="016DB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3DEA825-7B38-1C41-D22F-32DB4575BC6A}"/>
              </a:ext>
            </a:extLst>
          </p:cNvPr>
          <p:cNvSpPr>
            <a:spLocks noGrp="1"/>
          </p:cNvSpPr>
          <p:nvPr>
            <p:ph type="title"/>
          </p:nvPr>
        </p:nvSpPr>
        <p:spPr/>
        <p:txBody>
          <a:bodyPr/>
          <a:lstStyle/>
          <a:p>
            <a:r>
              <a:rPr lang="en-US" dirty="0">
                <a:solidFill>
                  <a:schemeClr val="bg1"/>
                </a:solidFill>
                <a:latin typeface="BalboaW01-Bold" panose="02000506040000020003" pitchFamily="2" charset="0"/>
              </a:rPr>
              <a:t>What ‘Friends of </a:t>
            </a:r>
            <a:r>
              <a:rPr lang="en-US" dirty="0" err="1">
                <a:solidFill>
                  <a:schemeClr val="bg1"/>
                </a:solidFill>
                <a:latin typeface="BalboaW01-Bold" panose="02000506040000020003" pitchFamily="2" charset="0"/>
              </a:rPr>
              <a:t>Bujo</a:t>
            </a:r>
            <a:r>
              <a:rPr lang="en-US" dirty="0">
                <a:solidFill>
                  <a:schemeClr val="bg1"/>
                </a:solidFill>
                <a:latin typeface="BalboaW01-Bold" panose="02000506040000020003" pitchFamily="2" charset="0"/>
              </a:rPr>
              <a:t>’ Data can Help?</a:t>
            </a:r>
          </a:p>
        </p:txBody>
      </p:sp>
      <p:sp>
        <p:nvSpPr>
          <p:cNvPr id="3" name="Content Placeholder 2">
            <a:extLst>
              <a:ext uri="{FF2B5EF4-FFF2-40B4-BE49-F238E27FC236}">
                <a16:creationId xmlns:a16="http://schemas.microsoft.com/office/drawing/2014/main" id="{C5AE3873-EE0C-1DA3-0701-174E598AE13D}"/>
              </a:ext>
            </a:extLst>
          </p:cNvPr>
          <p:cNvSpPr>
            <a:spLocks noGrp="1"/>
          </p:cNvSpPr>
          <p:nvPr>
            <p:ph idx="1"/>
          </p:nvPr>
        </p:nvSpPr>
        <p:spPr>
          <a:xfrm>
            <a:off x="838201" y="1965406"/>
            <a:ext cx="6768210" cy="4351338"/>
          </a:xfrm>
        </p:spPr>
        <p:txBody>
          <a:bodyPr>
            <a:normAutofit fontScale="77500" lnSpcReduction="20000"/>
          </a:bodyPr>
          <a:lstStyle/>
          <a:p>
            <a:r>
              <a:rPr lang="en-US" b="1" dirty="0">
                <a:solidFill>
                  <a:schemeClr val="bg1"/>
                </a:solidFill>
                <a:latin typeface="Work Sans" pitchFamily="2" charset="0"/>
              </a:rPr>
              <a:t>Identity Data:</a:t>
            </a:r>
            <a:r>
              <a:rPr lang="en-US" dirty="0">
                <a:solidFill>
                  <a:schemeClr val="bg1"/>
                </a:solidFill>
                <a:latin typeface="Work Sans" pitchFamily="2" charset="0"/>
              </a:rPr>
              <a:t> Address, </a:t>
            </a:r>
            <a:r>
              <a:rPr lang="en-US" dirty="0" err="1">
                <a:solidFill>
                  <a:schemeClr val="bg1"/>
                </a:solidFill>
                <a:latin typeface="Work Sans" pitchFamily="2" charset="0"/>
              </a:rPr>
              <a:t>Birthday,Phone</a:t>
            </a:r>
            <a:r>
              <a:rPr lang="en-US" dirty="0">
                <a:solidFill>
                  <a:schemeClr val="bg1"/>
                </a:solidFill>
                <a:latin typeface="Work Sans" pitchFamily="2" charset="0"/>
              </a:rPr>
              <a:t> number, e mail</a:t>
            </a:r>
          </a:p>
          <a:p>
            <a:r>
              <a:rPr lang="en-US" b="1" dirty="0">
                <a:solidFill>
                  <a:schemeClr val="bg1"/>
                </a:solidFill>
                <a:latin typeface="Work Sans" pitchFamily="2" charset="0"/>
              </a:rPr>
              <a:t>Transactional Data:</a:t>
            </a:r>
            <a:r>
              <a:rPr lang="en-US" dirty="0">
                <a:solidFill>
                  <a:schemeClr val="bg1"/>
                </a:solidFill>
                <a:latin typeface="Work Sans" pitchFamily="2" charset="0"/>
              </a:rPr>
              <a:t> what customers buy, how often they buy it, and how much they spend </a:t>
            </a:r>
          </a:p>
          <a:p>
            <a:r>
              <a:rPr lang="en-US" b="1" dirty="0">
                <a:solidFill>
                  <a:schemeClr val="bg1"/>
                </a:solidFill>
                <a:latin typeface="Work Sans" pitchFamily="2" charset="0"/>
              </a:rPr>
              <a:t>Order Data: </a:t>
            </a:r>
            <a:r>
              <a:rPr lang="en-US" dirty="0">
                <a:solidFill>
                  <a:schemeClr val="bg1"/>
                </a:solidFill>
                <a:latin typeface="Work Sans" pitchFamily="2" charset="0"/>
              </a:rPr>
              <a:t>order date and time, frequency, items purchased, dietary restrictions and allergies at the individual level</a:t>
            </a:r>
          </a:p>
          <a:p>
            <a:r>
              <a:rPr lang="en-US" b="1" dirty="0">
                <a:solidFill>
                  <a:schemeClr val="bg1"/>
                </a:solidFill>
                <a:latin typeface="Work Sans" pitchFamily="2" charset="0"/>
              </a:rPr>
              <a:t>Engagement Data: </a:t>
            </a:r>
            <a:r>
              <a:rPr lang="en-US" dirty="0">
                <a:solidFill>
                  <a:schemeClr val="bg1"/>
                </a:solidFill>
                <a:latin typeface="Work Sans" pitchFamily="2" charset="0"/>
              </a:rPr>
              <a:t>Number of points earned, rewards redeemed, and participation in challenges or promotions. Usage Patterns.</a:t>
            </a:r>
          </a:p>
          <a:p>
            <a:r>
              <a:rPr lang="en-US" b="1" dirty="0">
                <a:solidFill>
                  <a:schemeClr val="bg1"/>
                </a:solidFill>
                <a:latin typeface="Work Sans" pitchFamily="2" charset="0"/>
              </a:rPr>
              <a:t>Demographic and Psychographic Data: </a:t>
            </a:r>
            <a:r>
              <a:rPr lang="en-US" dirty="0">
                <a:solidFill>
                  <a:schemeClr val="bg1"/>
                </a:solidFill>
                <a:latin typeface="Work Sans" pitchFamily="2" charset="0"/>
              </a:rPr>
              <a:t>Demographic information, especially their location, and potentially their age, gender, and income level.</a:t>
            </a:r>
          </a:p>
        </p:txBody>
      </p:sp>
      <p:pic>
        <p:nvPicPr>
          <p:cNvPr id="7" name="Picture 6">
            <a:extLst>
              <a:ext uri="{FF2B5EF4-FFF2-40B4-BE49-F238E27FC236}">
                <a16:creationId xmlns:a16="http://schemas.microsoft.com/office/drawing/2014/main" id="{425E72EB-9899-DEAC-333B-9A057829FC61}"/>
              </a:ext>
            </a:extLst>
          </p:cNvPr>
          <p:cNvPicPr>
            <a:picLocks noChangeAspect="1"/>
          </p:cNvPicPr>
          <p:nvPr/>
        </p:nvPicPr>
        <p:blipFill>
          <a:blip r:embed="rId2"/>
          <a:stretch>
            <a:fillRect/>
          </a:stretch>
        </p:blipFill>
        <p:spPr>
          <a:xfrm>
            <a:off x="9087883" y="974182"/>
            <a:ext cx="2597970" cy="5342562"/>
          </a:xfrm>
          <a:prstGeom prst="rect">
            <a:avLst/>
          </a:prstGeom>
        </p:spPr>
      </p:pic>
    </p:spTree>
    <p:extLst>
      <p:ext uri="{BB962C8B-B14F-4D97-AF65-F5344CB8AC3E}">
        <p14:creationId xmlns:p14="http://schemas.microsoft.com/office/powerpoint/2010/main" val="39121599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33B3FC-141F-6E47-C76A-D3F298FF9322}"/>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1344991D-CE0C-D49E-B526-4B28B3682638}"/>
              </a:ext>
            </a:extLst>
          </p:cNvPr>
          <p:cNvSpPr/>
          <p:nvPr/>
        </p:nvSpPr>
        <p:spPr>
          <a:xfrm>
            <a:off x="0" y="-1"/>
            <a:ext cx="12192000" cy="6929911"/>
          </a:xfrm>
          <a:prstGeom prst="rect">
            <a:avLst/>
          </a:prstGeom>
          <a:solidFill>
            <a:srgbClr val="016DB7"/>
          </a:solidFill>
          <a:ln>
            <a:solidFill>
              <a:srgbClr val="016DB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E86DAA9-9923-00C7-5985-697A37330418}"/>
              </a:ext>
            </a:extLst>
          </p:cNvPr>
          <p:cNvSpPr>
            <a:spLocks noGrp="1"/>
          </p:cNvSpPr>
          <p:nvPr>
            <p:ph type="title"/>
          </p:nvPr>
        </p:nvSpPr>
        <p:spPr/>
        <p:txBody>
          <a:bodyPr/>
          <a:lstStyle/>
          <a:p>
            <a:r>
              <a:rPr lang="en-US" dirty="0">
                <a:solidFill>
                  <a:schemeClr val="bg1"/>
                </a:solidFill>
                <a:latin typeface="BalboaW01-Bold" panose="02000506040000020003" pitchFamily="2" charset="0"/>
              </a:rPr>
              <a:t>How can ‘Friends of </a:t>
            </a:r>
            <a:r>
              <a:rPr lang="en-US" dirty="0" err="1">
                <a:solidFill>
                  <a:schemeClr val="bg1"/>
                </a:solidFill>
                <a:latin typeface="BalboaW01-Bold" panose="02000506040000020003" pitchFamily="2" charset="0"/>
              </a:rPr>
              <a:t>Bujo</a:t>
            </a:r>
            <a:r>
              <a:rPr lang="en-US" dirty="0">
                <a:solidFill>
                  <a:schemeClr val="bg1"/>
                </a:solidFill>
                <a:latin typeface="BalboaW01-Bold" panose="02000506040000020003" pitchFamily="2" charset="0"/>
              </a:rPr>
              <a:t>’ Data Help?</a:t>
            </a:r>
          </a:p>
        </p:txBody>
      </p:sp>
      <p:sp>
        <p:nvSpPr>
          <p:cNvPr id="3" name="Content Placeholder 2">
            <a:extLst>
              <a:ext uri="{FF2B5EF4-FFF2-40B4-BE49-F238E27FC236}">
                <a16:creationId xmlns:a16="http://schemas.microsoft.com/office/drawing/2014/main" id="{F74F9B12-CB30-CE5E-3059-832D1557E4F0}"/>
              </a:ext>
            </a:extLst>
          </p:cNvPr>
          <p:cNvSpPr>
            <a:spLocks noGrp="1"/>
          </p:cNvSpPr>
          <p:nvPr>
            <p:ph idx="1"/>
          </p:nvPr>
        </p:nvSpPr>
        <p:spPr>
          <a:xfrm>
            <a:off x="838201" y="1965406"/>
            <a:ext cx="7362278" cy="4351338"/>
          </a:xfrm>
        </p:spPr>
        <p:txBody>
          <a:bodyPr>
            <a:normAutofit fontScale="77500" lnSpcReduction="20000"/>
          </a:bodyPr>
          <a:lstStyle/>
          <a:p>
            <a:r>
              <a:rPr lang="en-US" b="1" dirty="0">
                <a:solidFill>
                  <a:schemeClr val="bg1"/>
                </a:solidFill>
                <a:latin typeface="Work Sans" pitchFamily="2" charset="0"/>
              </a:rPr>
              <a:t>Identity Data:</a:t>
            </a:r>
            <a:r>
              <a:rPr lang="en-US" dirty="0">
                <a:solidFill>
                  <a:schemeClr val="bg1"/>
                </a:solidFill>
                <a:latin typeface="Work Sans" pitchFamily="2" charset="0"/>
              </a:rPr>
              <a:t> Track specific customer activity and ensure accurate data association</a:t>
            </a:r>
          </a:p>
          <a:p>
            <a:r>
              <a:rPr lang="en-US" b="1" dirty="0">
                <a:solidFill>
                  <a:schemeClr val="bg1"/>
                </a:solidFill>
                <a:latin typeface="Work Sans" pitchFamily="2" charset="0"/>
              </a:rPr>
              <a:t>Transactional Data:</a:t>
            </a:r>
            <a:r>
              <a:rPr lang="en-US" dirty="0">
                <a:solidFill>
                  <a:schemeClr val="bg1"/>
                </a:solidFill>
                <a:latin typeface="Work Sans" pitchFamily="2" charset="0"/>
              </a:rPr>
              <a:t> Reveal insights into individual preferences and spending Habits. Reinforce with Loyalty program and Rewards.</a:t>
            </a:r>
          </a:p>
          <a:p>
            <a:r>
              <a:rPr lang="en-US" b="1" dirty="0">
                <a:solidFill>
                  <a:schemeClr val="bg1"/>
                </a:solidFill>
                <a:latin typeface="Work Sans" pitchFamily="2" charset="0"/>
              </a:rPr>
              <a:t>Order Data: </a:t>
            </a:r>
            <a:r>
              <a:rPr lang="en-US" dirty="0">
                <a:solidFill>
                  <a:schemeClr val="bg1"/>
                </a:solidFill>
                <a:latin typeface="Work Sans" pitchFamily="2" charset="0"/>
              </a:rPr>
              <a:t>Understand </a:t>
            </a:r>
            <a:r>
              <a:rPr lang="en-US" b="1" dirty="0">
                <a:solidFill>
                  <a:schemeClr val="bg1"/>
                </a:solidFill>
                <a:latin typeface="Work Sans" pitchFamily="2" charset="0"/>
              </a:rPr>
              <a:t>patterns</a:t>
            </a:r>
            <a:r>
              <a:rPr lang="en-US" dirty="0">
                <a:solidFill>
                  <a:schemeClr val="bg1"/>
                </a:solidFill>
                <a:latin typeface="Work Sans" pitchFamily="2" charset="0"/>
              </a:rPr>
              <a:t> in customers’ ordering habits, to deliver more targeted and well-timed offers through the loyalty program.</a:t>
            </a:r>
          </a:p>
          <a:p>
            <a:r>
              <a:rPr lang="en-US" b="1" dirty="0">
                <a:solidFill>
                  <a:schemeClr val="bg1"/>
                </a:solidFill>
                <a:latin typeface="Work Sans" pitchFamily="2" charset="0"/>
              </a:rPr>
              <a:t>Engagement Data: </a:t>
            </a:r>
            <a:r>
              <a:rPr lang="en-US" dirty="0">
                <a:solidFill>
                  <a:schemeClr val="bg1"/>
                </a:solidFill>
                <a:latin typeface="Work Sans" pitchFamily="2" charset="0"/>
              </a:rPr>
              <a:t>Measures program effectiveness and identifies areas for improvement.</a:t>
            </a:r>
          </a:p>
          <a:p>
            <a:r>
              <a:rPr lang="en-US" b="1" dirty="0">
                <a:solidFill>
                  <a:schemeClr val="bg1"/>
                </a:solidFill>
                <a:latin typeface="Work Sans" pitchFamily="2" charset="0"/>
              </a:rPr>
              <a:t>Demographic and Psychographic Data: </a:t>
            </a:r>
            <a:r>
              <a:rPr lang="en-US" dirty="0">
                <a:solidFill>
                  <a:schemeClr val="bg1"/>
                </a:solidFill>
                <a:latin typeface="Work Sans" pitchFamily="2" charset="0"/>
              </a:rPr>
              <a:t> View customers’ lifestyles, interests, values, and attitudes.</a:t>
            </a:r>
          </a:p>
        </p:txBody>
      </p:sp>
      <p:pic>
        <p:nvPicPr>
          <p:cNvPr id="5" name="Picture 4">
            <a:extLst>
              <a:ext uri="{FF2B5EF4-FFF2-40B4-BE49-F238E27FC236}">
                <a16:creationId xmlns:a16="http://schemas.microsoft.com/office/drawing/2014/main" id="{B381A792-EEBB-377E-8962-1B6DBA66FA5E}"/>
              </a:ext>
            </a:extLst>
          </p:cNvPr>
          <p:cNvPicPr>
            <a:picLocks noChangeAspect="1"/>
          </p:cNvPicPr>
          <p:nvPr/>
        </p:nvPicPr>
        <p:blipFill>
          <a:blip r:embed="rId2"/>
          <a:stretch>
            <a:fillRect/>
          </a:stretch>
        </p:blipFill>
        <p:spPr>
          <a:xfrm>
            <a:off x="8798383" y="1253054"/>
            <a:ext cx="3009142" cy="5239821"/>
          </a:xfrm>
          <a:prstGeom prst="rect">
            <a:avLst/>
          </a:prstGeom>
        </p:spPr>
      </p:pic>
    </p:spTree>
    <p:extLst>
      <p:ext uri="{BB962C8B-B14F-4D97-AF65-F5344CB8AC3E}">
        <p14:creationId xmlns:p14="http://schemas.microsoft.com/office/powerpoint/2010/main" val="5073788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38B402-FF1A-34F7-06BB-F639E3BB12FF}"/>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470316B8-0F5A-EC2B-3E47-3061788B9348}"/>
              </a:ext>
            </a:extLst>
          </p:cNvPr>
          <p:cNvSpPr/>
          <p:nvPr/>
        </p:nvSpPr>
        <p:spPr>
          <a:xfrm>
            <a:off x="0" y="-1"/>
            <a:ext cx="12192000" cy="6929911"/>
          </a:xfrm>
          <a:prstGeom prst="rect">
            <a:avLst/>
          </a:prstGeom>
          <a:solidFill>
            <a:srgbClr val="016DB7"/>
          </a:solidFill>
          <a:ln>
            <a:solidFill>
              <a:srgbClr val="016DB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B2D34CC-56AE-BE79-F587-4B29BA1C3FA3}"/>
              </a:ext>
            </a:extLst>
          </p:cNvPr>
          <p:cNvSpPr>
            <a:spLocks noGrp="1"/>
          </p:cNvSpPr>
          <p:nvPr>
            <p:ph type="title"/>
          </p:nvPr>
        </p:nvSpPr>
        <p:spPr/>
        <p:txBody>
          <a:bodyPr/>
          <a:lstStyle/>
          <a:p>
            <a:r>
              <a:rPr lang="en-US" dirty="0">
                <a:solidFill>
                  <a:schemeClr val="bg1"/>
                </a:solidFill>
                <a:latin typeface="BalboaW01-Bold" panose="02000506040000020003" pitchFamily="2" charset="0"/>
              </a:rPr>
              <a:t>CLV is an important Data to know</a:t>
            </a:r>
          </a:p>
        </p:txBody>
      </p:sp>
      <p:pic>
        <p:nvPicPr>
          <p:cNvPr id="7" name="Content Placeholder 6">
            <a:extLst>
              <a:ext uri="{FF2B5EF4-FFF2-40B4-BE49-F238E27FC236}">
                <a16:creationId xmlns:a16="http://schemas.microsoft.com/office/drawing/2014/main" id="{4EB4256F-9115-2B1D-6FD5-A3C35F188D48}"/>
              </a:ext>
            </a:extLst>
          </p:cNvPr>
          <p:cNvPicPr>
            <a:picLocks noGrp="1" noChangeAspect="1"/>
          </p:cNvPicPr>
          <p:nvPr>
            <p:ph idx="1"/>
          </p:nvPr>
        </p:nvPicPr>
        <p:blipFill>
          <a:blip r:embed="rId3"/>
          <a:stretch>
            <a:fillRect/>
          </a:stretch>
        </p:blipFill>
        <p:spPr>
          <a:xfrm>
            <a:off x="272957" y="1496467"/>
            <a:ext cx="6102482" cy="4996408"/>
          </a:xfrm>
          <a:prstGeom prst="rect">
            <a:avLst/>
          </a:prstGeom>
        </p:spPr>
      </p:pic>
      <p:pic>
        <p:nvPicPr>
          <p:cNvPr id="8" name="Picture 7">
            <a:extLst>
              <a:ext uri="{FF2B5EF4-FFF2-40B4-BE49-F238E27FC236}">
                <a16:creationId xmlns:a16="http://schemas.microsoft.com/office/drawing/2014/main" id="{89D2A0A9-A2B7-6C77-6E6F-DB7551DA29FF}"/>
              </a:ext>
            </a:extLst>
          </p:cNvPr>
          <p:cNvPicPr>
            <a:picLocks noChangeAspect="1"/>
          </p:cNvPicPr>
          <p:nvPr/>
        </p:nvPicPr>
        <p:blipFill>
          <a:blip r:embed="rId4"/>
          <a:stretch>
            <a:fillRect/>
          </a:stretch>
        </p:blipFill>
        <p:spPr>
          <a:xfrm>
            <a:off x="6696350" y="2214485"/>
            <a:ext cx="4978361" cy="2755526"/>
          </a:xfrm>
          <a:prstGeom prst="rect">
            <a:avLst/>
          </a:prstGeom>
        </p:spPr>
      </p:pic>
    </p:spTree>
    <p:extLst>
      <p:ext uri="{BB962C8B-B14F-4D97-AF65-F5344CB8AC3E}">
        <p14:creationId xmlns:p14="http://schemas.microsoft.com/office/powerpoint/2010/main" val="19577488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C4A23C-83E3-B293-E233-6910D52A8FF5}"/>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4CA9B719-B220-8795-C8DC-58E970C3C2D1}"/>
              </a:ext>
            </a:extLst>
          </p:cNvPr>
          <p:cNvSpPr/>
          <p:nvPr/>
        </p:nvSpPr>
        <p:spPr>
          <a:xfrm>
            <a:off x="0" y="-1"/>
            <a:ext cx="12192000" cy="6929911"/>
          </a:xfrm>
          <a:prstGeom prst="rect">
            <a:avLst/>
          </a:prstGeom>
          <a:solidFill>
            <a:srgbClr val="016DB7"/>
          </a:solidFill>
          <a:ln>
            <a:solidFill>
              <a:srgbClr val="016DB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8D2DF26-0FB5-D537-B22E-0C2D2CE89510}"/>
              </a:ext>
            </a:extLst>
          </p:cNvPr>
          <p:cNvSpPr>
            <a:spLocks noGrp="1"/>
          </p:cNvSpPr>
          <p:nvPr>
            <p:ph type="title"/>
          </p:nvPr>
        </p:nvSpPr>
        <p:spPr/>
        <p:txBody>
          <a:bodyPr/>
          <a:lstStyle/>
          <a:p>
            <a:r>
              <a:rPr lang="en-US" dirty="0">
                <a:solidFill>
                  <a:schemeClr val="bg1"/>
                </a:solidFill>
                <a:latin typeface="BalboaW01-Bold" panose="02000506040000020003" pitchFamily="2" charset="0"/>
              </a:rPr>
              <a:t>CLV is an important Data to know</a:t>
            </a:r>
          </a:p>
        </p:txBody>
      </p:sp>
      <p:pic>
        <p:nvPicPr>
          <p:cNvPr id="9" name="Picture 8">
            <a:extLst>
              <a:ext uri="{FF2B5EF4-FFF2-40B4-BE49-F238E27FC236}">
                <a16:creationId xmlns:a16="http://schemas.microsoft.com/office/drawing/2014/main" id="{E2F6230F-1F3F-24D2-BAAB-B662A6BE6343}"/>
              </a:ext>
            </a:extLst>
          </p:cNvPr>
          <p:cNvPicPr>
            <a:picLocks noChangeAspect="1"/>
          </p:cNvPicPr>
          <p:nvPr/>
        </p:nvPicPr>
        <p:blipFill>
          <a:blip r:embed="rId3"/>
          <a:stretch>
            <a:fillRect/>
          </a:stretch>
        </p:blipFill>
        <p:spPr>
          <a:xfrm>
            <a:off x="87611" y="1690688"/>
            <a:ext cx="6607561" cy="3712820"/>
          </a:xfrm>
          <a:prstGeom prst="rect">
            <a:avLst/>
          </a:prstGeom>
        </p:spPr>
      </p:pic>
      <p:pic>
        <p:nvPicPr>
          <p:cNvPr id="5" name="Picture 4">
            <a:extLst>
              <a:ext uri="{FF2B5EF4-FFF2-40B4-BE49-F238E27FC236}">
                <a16:creationId xmlns:a16="http://schemas.microsoft.com/office/drawing/2014/main" id="{65C59EBE-C926-FDCF-7C01-E88F473A42AB}"/>
              </a:ext>
            </a:extLst>
          </p:cNvPr>
          <p:cNvPicPr>
            <a:picLocks noChangeAspect="1"/>
          </p:cNvPicPr>
          <p:nvPr/>
        </p:nvPicPr>
        <p:blipFill>
          <a:blip r:embed="rId4"/>
          <a:stretch>
            <a:fillRect/>
          </a:stretch>
        </p:blipFill>
        <p:spPr>
          <a:xfrm>
            <a:off x="6879479" y="1690688"/>
            <a:ext cx="5065350" cy="3749546"/>
          </a:xfrm>
          <a:prstGeom prst="rect">
            <a:avLst/>
          </a:prstGeom>
        </p:spPr>
      </p:pic>
    </p:spTree>
    <p:extLst>
      <p:ext uri="{BB962C8B-B14F-4D97-AF65-F5344CB8AC3E}">
        <p14:creationId xmlns:p14="http://schemas.microsoft.com/office/powerpoint/2010/main" val="35783422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CF90E8-A493-4258-F457-7FD5B1A459AB}"/>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2E0E717E-F66A-F063-80C9-A92417C32D50}"/>
              </a:ext>
            </a:extLst>
          </p:cNvPr>
          <p:cNvSpPr/>
          <p:nvPr/>
        </p:nvSpPr>
        <p:spPr>
          <a:xfrm>
            <a:off x="0" y="-1"/>
            <a:ext cx="12192000" cy="6929911"/>
          </a:xfrm>
          <a:prstGeom prst="rect">
            <a:avLst/>
          </a:prstGeom>
          <a:solidFill>
            <a:srgbClr val="016DB7"/>
          </a:solidFill>
          <a:ln>
            <a:solidFill>
              <a:srgbClr val="016DB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A206E2-0896-F8A4-92C4-B50DED3A95FA}"/>
              </a:ext>
            </a:extLst>
          </p:cNvPr>
          <p:cNvSpPr>
            <a:spLocks noGrp="1"/>
          </p:cNvSpPr>
          <p:nvPr>
            <p:ph type="title"/>
          </p:nvPr>
        </p:nvSpPr>
        <p:spPr/>
        <p:txBody>
          <a:bodyPr/>
          <a:lstStyle/>
          <a:p>
            <a:r>
              <a:rPr lang="en-US" dirty="0" err="1">
                <a:solidFill>
                  <a:schemeClr val="bg1"/>
                </a:solidFill>
                <a:latin typeface="BalboaW01-Bold" panose="02000506040000020003" pitchFamily="2" charset="0"/>
              </a:rPr>
              <a:t>Simplifly</a:t>
            </a:r>
            <a:r>
              <a:rPr lang="en-US" dirty="0">
                <a:solidFill>
                  <a:schemeClr val="bg1"/>
                </a:solidFill>
                <a:latin typeface="BalboaW01-Bold" panose="02000506040000020003" pitchFamily="2" charset="0"/>
              </a:rPr>
              <a:t> Rewards Program</a:t>
            </a:r>
          </a:p>
        </p:txBody>
      </p:sp>
      <p:pic>
        <p:nvPicPr>
          <p:cNvPr id="5" name="Content Placeholder 4">
            <a:extLst>
              <a:ext uri="{FF2B5EF4-FFF2-40B4-BE49-F238E27FC236}">
                <a16:creationId xmlns:a16="http://schemas.microsoft.com/office/drawing/2014/main" id="{49A1C38F-EF34-83F9-F6F5-CD5FCE6924B7}"/>
              </a:ext>
            </a:extLst>
          </p:cNvPr>
          <p:cNvPicPr>
            <a:picLocks noGrp="1" noChangeAspect="1"/>
          </p:cNvPicPr>
          <p:nvPr>
            <p:ph idx="1"/>
          </p:nvPr>
        </p:nvPicPr>
        <p:blipFill>
          <a:blip r:embed="rId3"/>
          <a:stretch>
            <a:fillRect/>
          </a:stretch>
        </p:blipFill>
        <p:spPr>
          <a:xfrm>
            <a:off x="5637120" y="1758199"/>
            <a:ext cx="6052856" cy="3870015"/>
          </a:xfrm>
          <a:prstGeom prst="rect">
            <a:avLst/>
          </a:prstGeom>
        </p:spPr>
      </p:pic>
      <p:pic>
        <p:nvPicPr>
          <p:cNvPr id="8" name="Picture 7">
            <a:extLst>
              <a:ext uri="{FF2B5EF4-FFF2-40B4-BE49-F238E27FC236}">
                <a16:creationId xmlns:a16="http://schemas.microsoft.com/office/drawing/2014/main" id="{5E8B3789-C7EB-4108-B7D2-C7D8C03536F8}"/>
              </a:ext>
            </a:extLst>
          </p:cNvPr>
          <p:cNvPicPr>
            <a:picLocks noChangeAspect="1"/>
          </p:cNvPicPr>
          <p:nvPr/>
        </p:nvPicPr>
        <p:blipFill>
          <a:blip r:embed="rId4"/>
          <a:stretch>
            <a:fillRect/>
          </a:stretch>
        </p:blipFill>
        <p:spPr>
          <a:xfrm>
            <a:off x="502024" y="1833761"/>
            <a:ext cx="4723860" cy="3557515"/>
          </a:xfrm>
          <a:prstGeom prst="rect">
            <a:avLst/>
          </a:prstGeom>
        </p:spPr>
      </p:pic>
    </p:spTree>
    <p:extLst>
      <p:ext uri="{BB962C8B-B14F-4D97-AF65-F5344CB8AC3E}">
        <p14:creationId xmlns:p14="http://schemas.microsoft.com/office/powerpoint/2010/main" val="26860512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66E058-B1C0-237C-4202-099CA89A8A91}"/>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8388CB93-FE5C-AD92-1AAA-E3A6E7FF7A8A}"/>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8447415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649742-E53E-DE07-9230-2640BFC93D24}"/>
              </a:ext>
            </a:extLst>
          </p:cNvPr>
          <p:cNvSpPr>
            <a:spLocks noGrp="1"/>
          </p:cNvSpPr>
          <p:nvPr>
            <p:ph type="title"/>
          </p:nvPr>
        </p:nvSpPr>
        <p:spPr/>
        <p:txBody>
          <a:bodyPr/>
          <a:lstStyle/>
          <a:p>
            <a:r>
              <a:rPr lang="en-US" dirty="0">
                <a:solidFill>
                  <a:srgbClr val="016DB7"/>
                </a:solidFill>
                <a:latin typeface="BalboaW01-Bold" panose="02000506040000020003" pitchFamily="2" charset="0"/>
              </a:rPr>
              <a:t>Overview</a:t>
            </a:r>
          </a:p>
        </p:txBody>
      </p:sp>
      <p:sp>
        <p:nvSpPr>
          <p:cNvPr id="3" name="Content Placeholder 2">
            <a:extLst>
              <a:ext uri="{FF2B5EF4-FFF2-40B4-BE49-F238E27FC236}">
                <a16:creationId xmlns:a16="http://schemas.microsoft.com/office/drawing/2014/main" id="{0742DFE1-9026-AA2A-A26F-A0F3CEFF5BE4}"/>
              </a:ext>
            </a:extLst>
          </p:cNvPr>
          <p:cNvSpPr>
            <a:spLocks noGrp="1"/>
          </p:cNvSpPr>
          <p:nvPr>
            <p:ph idx="1"/>
          </p:nvPr>
        </p:nvSpPr>
        <p:spPr/>
        <p:txBody>
          <a:bodyPr/>
          <a:lstStyle/>
          <a:p>
            <a:r>
              <a:rPr lang="en-US" dirty="0">
                <a:solidFill>
                  <a:srgbClr val="016DB7"/>
                </a:solidFill>
                <a:latin typeface="Work Sans" pitchFamily="2" charset="0"/>
              </a:rPr>
              <a:t>Goals</a:t>
            </a:r>
          </a:p>
          <a:p>
            <a:r>
              <a:rPr lang="en-US" dirty="0">
                <a:solidFill>
                  <a:srgbClr val="016DB7"/>
                </a:solidFill>
                <a:latin typeface="Work Sans" pitchFamily="2" charset="0"/>
              </a:rPr>
              <a:t>Sales Data Analysis</a:t>
            </a:r>
          </a:p>
          <a:p>
            <a:r>
              <a:rPr lang="en-US" dirty="0">
                <a:solidFill>
                  <a:srgbClr val="016DB7"/>
                </a:solidFill>
                <a:latin typeface="Work Sans" pitchFamily="2" charset="0"/>
              </a:rPr>
              <a:t>Marketing Strategies </a:t>
            </a:r>
          </a:p>
          <a:p>
            <a:r>
              <a:rPr lang="en-US" dirty="0">
                <a:solidFill>
                  <a:srgbClr val="016DB7"/>
                </a:solidFill>
                <a:latin typeface="Work Sans" pitchFamily="2" charset="0"/>
              </a:rPr>
              <a:t>Conclusion</a:t>
            </a:r>
          </a:p>
        </p:txBody>
      </p:sp>
      <p:pic>
        <p:nvPicPr>
          <p:cNvPr id="4" name="Picture 3">
            <a:extLst>
              <a:ext uri="{FF2B5EF4-FFF2-40B4-BE49-F238E27FC236}">
                <a16:creationId xmlns:a16="http://schemas.microsoft.com/office/drawing/2014/main" id="{54A74712-2ED8-25EC-3B33-C44B770A6DA2}"/>
              </a:ext>
            </a:extLst>
          </p:cNvPr>
          <p:cNvPicPr>
            <a:picLocks noChangeAspect="1"/>
          </p:cNvPicPr>
          <p:nvPr/>
        </p:nvPicPr>
        <p:blipFill>
          <a:blip r:embed="rId2"/>
          <a:stretch>
            <a:fillRect/>
          </a:stretch>
        </p:blipFill>
        <p:spPr>
          <a:xfrm>
            <a:off x="5490478" y="0"/>
            <a:ext cx="8167400" cy="6874229"/>
          </a:xfrm>
          <a:prstGeom prst="rect">
            <a:avLst/>
          </a:prstGeom>
        </p:spPr>
      </p:pic>
    </p:spTree>
    <p:extLst>
      <p:ext uri="{BB962C8B-B14F-4D97-AF65-F5344CB8AC3E}">
        <p14:creationId xmlns:p14="http://schemas.microsoft.com/office/powerpoint/2010/main" val="35353835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6D2904-9F1A-57C7-D5E0-06B6796CA095}"/>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25A14248-02E1-A53F-492C-59F01AAF0F41}"/>
              </a:ext>
            </a:extLst>
          </p:cNvPr>
          <p:cNvSpPr/>
          <p:nvPr/>
        </p:nvSpPr>
        <p:spPr>
          <a:xfrm>
            <a:off x="0" y="-1"/>
            <a:ext cx="12192000" cy="6929911"/>
          </a:xfrm>
          <a:prstGeom prst="rect">
            <a:avLst/>
          </a:prstGeom>
          <a:solidFill>
            <a:srgbClr val="016DB7"/>
          </a:solidFill>
          <a:ln>
            <a:solidFill>
              <a:srgbClr val="016DB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59D26F6-7C1C-D06E-1C54-A7759977DED0}"/>
              </a:ext>
            </a:extLst>
          </p:cNvPr>
          <p:cNvSpPr>
            <a:spLocks noGrp="1"/>
          </p:cNvSpPr>
          <p:nvPr>
            <p:ph type="title"/>
          </p:nvPr>
        </p:nvSpPr>
        <p:spPr/>
        <p:txBody>
          <a:bodyPr/>
          <a:lstStyle/>
          <a:p>
            <a:r>
              <a:rPr lang="en-US" dirty="0">
                <a:solidFill>
                  <a:schemeClr val="bg1"/>
                </a:solidFill>
                <a:latin typeface="BalboaW01-Bold" panose="02000506040000020003" pitchFamily="2" charset="0"/>
              </a:rPr>
              <a:t>Goals</a:t>
            </a:r>
          </a:p>
        </p:txBody>
      </p:sp>
      <p:sp>
        <p:nvSpPr>
          <p:cNvPr id="3" name="Content Placeholder 2">
            <a:extLst>
              <a:ext uri="{FF2B5EF4-FFF2-40B4-BE49-F238E27FC236}">
                <a16:creationId xmlns:a16="http://schemas.microsoft.com/office/drawing/2014/main" id="{391751A9-2DCB-C850-BD9A-3C5ECDDBBABC}"/>
              </a:ext>
            </a:extLst>
          </p:cNvPr>
          <p:cNvSpPr>
            <a:spLocks noGrp="1"/>
          </p:cNvSpPr>
          <p:nvPr>
            <p:ph idx="1"/>
          </p:nvPr>
        </p:nvSpPr>
        <p:spPr>
          <a:xfrm>
            <a:off x="838201" y="1825625"/>
            <a:ext cx="5893340" cy="4351338"/>
          </a:xfrm>
        </p:spPr>
        <p:txBody>
          <a:bodyPr/>
          <a:lstStyle/>
          <a:p>
            <a:r>
              <a:rPr lang="en-US" dirty="0">
                <a:solidFill>
                  <a:schemeClr val="bg1"/>
                </a:solidFill>
                <a:latin typeface="Work Sans" pitchFamily="2" charset="0"/>
              </a:rPr>
              <a:t>Unfold Insights found in Sales Data</a:t>
            </a:r>
          </a:p>
          <a:p>
            <a:r>
              <a:rPr lang="en-US" dirty="0">
                <a:solidFill>
                  <a:schemeClr val="bg1"/>
                </a:solidFill>
                <a:latin typeface="Work Sans" pitchFamily="2" charset="0"/>
              </a:rPr>
              <a:t>Propose Marketing Strategies based on the Data</a:t>
            </a:r>
          </a:p>
          <a:p>
            <a:r>
              <a:rPr lang="en-US" dirty="0">
                <a:solidFill>
                  <a:schemeClr val="bg1"/>
                </a:solidFill>
                <a:latin typeface="Work Sans" pitchFamily="2" charset="0"/>
              </a:rPr>
              <a:t>Set fundaments for more elaborated Strategies </a:t>
            </a:r>
          </a:p>
          <a:p>
            <a:r>
              <a:rPr lang="en-US" dirty="0">
                <a:solidFill>
                  <a:schemeClr val="bg1"/>
                </a:solidFill>
                <a:latin typeface="Work Sans" pitchFamily="2" charset="0"/>
              </a:rPr>
              <a:t>Elaborate how can “Friends of </a:t>
            </a:r>
            <a:r>
              <a:rPr lang="en-US" dirty="0" err="1">
                <a:solidFill>
                  <a:schemeClr val="bg1"/>
                </a:solidFill>
                <a:latin typeface="Work Sans" pitchFamily="2" charset="0"/>
              </a:rPr>
              <a:t>Bujo</a:t>
            </a:r>
            <a:r>
              <a:rPr lang="en-US" dirty="0">
                <a:solidFill>
                  <a:schemeClr val="bg1"/>
                </a:solidFill>
                <a:latin typeface="Work Sans" pitchFamily="2" charset="0"/>
              </a:rPr>
              <a:t>” App Data and other Data could help with Business and Marketing Objectives</a:t>
            </a:r>
          </a:p>
        </p:txBody>
      </p:sp>
      <p:pic>
        <p:nvPicPr>
          <p:cNvPr id="5" name="Picture 4">
            <a:extLst>
              <a:ext uri="{FF2B5EF4-FFF2-40B4-BE49-F238E27FC236}">
                <a16:creationId xmlns:a16="http://schemas.microsoft.com/office/drawing/2014/main" id="{587109E7-1E4B-104F-DE1D-A87ED1289DA3}"/>
              </a:ext>
            </a:extLst>
          </p:cNvPr>
          <p:cNvPicPr>
            <a:picLocks noChangeAspect="1"/>
          </p:cNvPicPr>
          <p:nvPr/>
        </p:nvPicPr>
        <p:blipFill>
          <a:blip r:embed="rId2"/>
          <a:srcRect l="30670"/>
          <a:stretch>
            <a:fillRect/>
          </a:stretch>
        </p:blipFill>
        <p:spPr>
          <a:xfrm>
            <a:off x="7179012" y="-1"/>
            <a:ext cx="5012988" cy="6929911"/>
          </a:xfrm>
          <a:prstGeom prst="rect">
            <a:avLst/>
          </a:prstGeom>
        </p:spPr>
      </p:pic>
    </p:spTree>
    <p:extLst>
      <p:ext uri="{BB962C8B-B14F-4D97-AF65-F5344CB8AC3E}">
        <p14:creationId xmlns:p14="http://schemas.microsoft.com/office/powerpoint/2010/main" val="8616806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9E0358-CD60-460F-FCFA-B6D60C3C067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3ECCD52-67B1-1063-3C45-E680DBB0CAED}"/>
              </a:ext>
            </a:extLst>
          </p:cNvPr>
          <p:cNvSpPr>
            <a:spLocks noGrp="1"/>
          </p:cNvSpPr>
          <p:nvPr>
            <p:ph type="title"/>
          </p:nvPr>
        </p:nvSpPr>
        <p:spPr>
          <a:xfrm>
            <a:off x="838200" y="376838"/>
            <a:ext cx="10515600" cy="1325563"/>
          </a:xfrm>
        </p:spPr>
        <p:txBody>
          <a:bodyPr/>
          <a:lstStyle/>
          <a:p>
            <a:r>
              <a:rPr lang="en-US" dirty="0">
                <a:solidFill>
                  <a:srgbClr val="016DB7"/>
                </a:solidFill>
                <a:latin typeface="BalboaW01-Bold" panose="02000506040000020003" pitchFamily="2" charset="0"/>
              </a:rPr>
              <a:t>Sales Data Analysis Insights</a:t>
            </a:r>
          </a:p>
        </p:txBody>
      </p:sp>
      <p:sp>
        <p:nvSpPr>
          <p:cNvPr id="3" name="Content Placeholder 2">
            <a:extLst>
              <a:ext uri="{FF2B5EF4-FFF2-40B4-BE49-F238E27FC236}">
                <a16:creationId xmlns:a16="http://schemas.microsoft.com/office/drawing/2014/main" id="{4D94567C-82DE-340D-E2B8-DCF2D32016D4}"/>
              </a:ext>
            </a:extLst>
          </p:cNvPr>
          <p:cNvSpPr>
            <a:spLocks noGrp="1"/>
          </p:cNvSpPr>
          <p:nvPr>
            <p:ph idx="1"/>
          </p:nvPr>
        </p:nvSpPr>
        <p:spPr>
          <a:xfrm>
            <a:off x="959638" y="2419694"/>
            <a:ext cx="5527655" cy="4351338"/>
          </a:xfrm>
        </p:spPr>
        <p:txBody>
          <a:bodyPr/>
          <a:lstStyle/>
          <a:p>
            <a:r>
              <a:rPr lang="en-US" i="1" dirty="0">
                <a:solidFill>
                  <a:srgbClr val="016DB7"/>
                </a:solidFill>
                <a:latin typeface="Work Sans" pitchFamily="2" charset="0"/>
              </a:rPr>
              <a:t>Terenure Sales are the lowest. Yeah we know that already. But How Low? And what can we do about that?</a:t>
            </a:r>
          </a:p>
          <a:p>
            <a:r>
              <a:rPr lang="en-US" dirty="0">
                <a:solidFill>
                  <a:srgbClr val="016DB7"/>
                </a:solidFill>
                <a:latin typeface="Work Sans" pitchFamily="2" charset="0"/>
              </a:rPr>
              <a:t>Lets check out the Data…</a:t>
            </a:r>
          </a:p>
          <a:p>
            <a:pPr marL="0" indent="0">
              <a:buNone/>
            </a:pPr>
            <a:endParaRPr lang="en-US" dirty="0">
              <a:solidFill>
                <a:srgbClr val="016DB7"/>
              </a:solidFill>
              <a:latin typeface="Work Sans" pitchFamily="2" charset="0"/>
            </a:endParaRPr>
          </a:p>
        </p:txBody>
      </p:sp>
      <p:pic>
        <p:nvPicPr>
          <p:cNvPr id="8" name="Picture 7">
            <a:extLst>
              <a:ext uri="{FF2B5EF4-FFF2-40B4-BE49-F238E27FC236}">
                <a16:creationId xmlns:a16="http://schemas.microsoft.com/office/drawing/2014/main" id="{3F5F5557-9EF5-FD9F-1ECB-F1723BE6A62E}"/>
              </a:ext>
            </a:extLst>
          </p:cNvPr>
          <p:cNvPicPr>
            <a:picLocks noChangeAspect="1"/>
          </p:cNvPicPr>
          <p:nvPr/>
        </p:nvPicPr>
        <p:blipFill>
          <a:blip r:embed="rId2"/>
          <a:stretch>
            <a:fillRect/>
          </a:stretch>
        </p:blipFill>
        <p:spPr>
          <a:xfrm>
            <a:off x="6608731" y="1500642"/>
            <a:ext cx="5583269" cy="3856716"/>
          </a:xfrm>
          <a:prstGeom prst="rect">
            <a:avLst/>
          </a:prstGeom>
        </p:spPr>
      </p:pic>
    </p:spTree>
    <p:extLst>
      <p:ext uri="{BB962C8B-B14F-4D97-AF65-F5344CB8AC3E}">
        <p14:creationId xmlns:p14="http://schemas.microsoft.com/office/powerpoint/2010/main" val="5026023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79ACB8-5B4D-80D7-374E-A495093490F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F8BD281-B2C1-4C58-A890-97F756CDA986}"/>
              </a:ext>
            </a:extLst>
          </p:cNvPr>
          <p:cNvSpPr>
            <a:spLocks noGrp="1"/>
          </p:cNvSpPr>
          <p:nvPr>
            <p:ph type="title"/>
          </p:nvPr>
        </p:nvSpPr>
        <p:spPr>
          <a:xfrm>
            <a:off x="838200" y="376838"/>
            <a:ext cx="10515600" cy="1325563"/>
          </a:xfrm>
        </p:spPr>
        <p:txBody>
          <a:bodyPr/>
          <a:lstStyle/>
          <a:p>
            <a:r>
              <a:rPr lang="en-US" dirty="0">
                <a:solidFill>
                  <a:srgbClr val="016DB7"/>
                </a:solidFill>
                <a:latin typeface="BalboaW01-Bold" panose="02000506040000020003" pitchFamily="2" charset="0"/>
              </a:rPr>
              <a:t>Sales Data Analysis Insights</a:t>
            </a:r>
          </a:p>
        </p:txBody>
      </p:sp>
      <p:sp>
        <p:nvSpPr>
          <p:cNvPr id="3" name="Content Placeholder 2">
            <a:extLst>
              <a:ext uri="{FF2B5EF4-FFF2-40B4-BE49-F238E27FC236}">
                <a16:creationId xmlns:a16="http://schemas.microsoft.com/office/drawing/2014/main" id="{A4E976EE-8447-E28E-8D07-43255C957D3A}"/>
              </a:ext>
            </a:extLst>
          </p:cNvPr>
          <p:cNvSpPr>
            <a:spLocks noGrp="1"/>
          </p:cNvSpPr>
          <p:nvPr>
            <p:ph idx="1"/>
          </p:nvPr>
        </p:nvSpPr>
        <p:spPr>
          <a:xfrm>
            <a:off x="838200" y="2233319"/>
            <a:ext cx="6669199" cy="4351338"/>
          </a:xfrm>
        </p:spPr>
        <p:txBody>
          <a:bodyPr/>
          <a:lstStyle/>
          <a:p>
            <a:pPr lvl="1"/>
            <a:r>
              <a:rPr lang="en-US" b="1" i="1" dirty="0">
                <a:solidFill>
                  <a:srgbClr val="016DB7"/>
                </a:solidFill>
                <a:latin typeface="Work Sans" pitchFamily="2" charset="0"/>
              </a:rPr>
              <a:t>On Tuesdays we have the lowest sales</a:t>
            </a:r>
            <a:r>
              <a:rPr lang="en-US" b="1" dirty="0">
                <a:solidFill>
                  <a:srgbClr val="016DB7"/>
                </a:solidFill>
                <a:latin typeface="Work Sans" pitchFamily="2" charset="0"/>
              </a:rPr>
              <a:t>: </a:t>
            </a:r>
            <a:r>
              <a:rPr lang="en-US" dirty="0">
                <a:solidFill>
                  <a:srgbClr val="016DB7"/>
                </a:solidFill>
                <a:latin typeface="Work Sans" pitchFamily="2" charset="0"/>
              </a:rPr>
              <a:t>Apply a special promotion on Tuesday and/or Monday to increase sales in death days. Additionally Implement “Happy Hour” for death hours other days.</a:t>
            </a:r>
          </a:p>
          <a:p>
            <a:endParaRPr lang="en-US" dirty="0">
              <a:solidFill>
                <a:srgbClr val="016DB7"/>
              </a:solidFill>
              <a:latin typeface="Work Sans" pitchFamily="2" charset="0"/>
            </a:endParaRPr>
          </a:p>
          <a:p>
            <a:endParaRPr lang="en-US" dirty="0">
              <a:solidFill>
                <a:srgbClr val="016DB7"/>
              </a:solidFill>
              <a:latin typeface="Work Sans" pitchFamily="2" charset="0"/>
            </a:endParaRPr>
          </a:p>
        </p:txBody>
      </p:sp>
      <p:pic>
        <p:nvPicPr>
          <p:cNvPr id="5" name="Picture 4">
            <a:extLst>
              <a:ext uri="{FF2B5EF4-FFF2-40B4-BE49-F238E27FC236}">
                <a16:creationId xmlns:a16="http://schemas.microsoft.com/office/drawing/2014/main" id="{6E69B94A-0393-4E12-1195-DEEC54303A02}"/>
              </a:ext>
            </a:extLst>
          </p:cNvPr>
          <p:cNvPicPr>
            <a:picLocks noChangeAspect="1"/>
          </p:cNvPicPr>
          <p:nvPr/>
        </p:nvPicPr>
        <p:blipFill>
          <a:blip r:embed="rId2"/>
          <a:stretch>
            <a:fillRect/>
          </a:stretch>
        </p:blipFill>
        <p:spPr>
          <a:xfrm>
            <a:off x="8084085" y="3953421"/>
            <a:ext cx="4620992" cy="1864959"/>
          </a:xfrm>
          <a:prstGeom prst="rect">
            <a:avLst/>
          </a:prstGeom>
        </p:spPr>
      </p:pic>
      <p:pic>
        <p:nvPicPr>
          <p:cNvPr id="1026" name="Picture 2" descr="Tuesday Offer Stock Illustrations – 215 Tuesday Offer Stock Illustrations,  Vectors &amp; Clipart - Dreamstime">
            <a:extLst>
              <a:ext uri="{FF2B5EF4-FFF2-40B4-BE49-F238E27FC236}">
                <a16:creationId xmlns:a16="http://schemas.microsoft.com/office/drawing/2014/main" id="{2EDBFF1C-4951-F4F4-4661-EBFEA60F2A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84085" y="746923"/>
            <a:ext cx="4130754" cy="32064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93353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E2FE85-15A2-DC51-4558-CB9FC889DA8F}"/>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CEEE70C5-A5CA-D7A6-445D-AADDCDE7E8EA}"/>
              </a:ext>
            </a:extLst>
          </p:cNvPr>
          <p:cNvSpPr/>
          <p:nvPr/>
        </p:nvSpPr>
        <p:spPr>
          <a:xfrm>
            <a:off x="8596693" y="1036432"/>
            <a:ext cx="3075010" cy="4187603"/>
          </a:xfrm>
          <a:prstGeom prst="rect">
            <a:avLst/>
          </a:prstGeom>
          <a:solidFill>
            <a:srgbClr val="016DB7"/>
          </a:solidFill>
          <a:ln>
            <a:solidFill>
              <a:srgbClr val="016DB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92965CD-165C-C850-BF6A-75E6EE199779}"/>
              </a:ext>
            </a:extLst>
          </p:cNvPr>
          <p:cNvSpPr>
            <a:spLocks noGrp="1"/>
          </p:cNvSpPr>
          <p:nvPr>
            <p:ph type="title"/>
          </p:nvPr>
        </p:nvSpPr>
        <p:spPr>
          <a:xfrm>
            <a:off x="838200" y="376838"/>
            <a:ext cx="10515600" cy="1325563"/>
          </a:xfrm>
        </p:spPr>
        <p:txBody>
          <a:bodyPr/>
          <a:lstStyle/>
          <a:p>
            <a:r>
              <a:rPr lang="en-US" dirty="0">
                <a:solidFill>
                  <a:srgbClr val="016DB7"/>
                </a:solidFill>
                <a:latin typeface="BalboaW01-Bold" panose="02000506040000020003" pitchFamily="2" charset="0"/>
              </a:rPr>
              <a:t>Sales Data Analysis Insights</a:t>
            </a:r>
          </a:p>
        </p:txBody>
      </p:sp>
      <p:sp>
        <p:nvSpPr>
          <p:cNvPr id="3" name="Content Placeholder 2">
            <a:extLst>
              <a:ext uri="{FF2B5EF4-FFF2-40B4-BE49-F238E27FC236}">
                <a16:creationId xmlns:a16="http://schemas.microsoft.com/office/drawing/2014/main" id="{041F15AF-AF49-EFC7-C738-84F68B2F7358}"/>
              </a:ext>
            </a:extLst>
          </p:cNvPr>
          <p:cNvSpPr>
            <a:spLocks noGrp="1"/>
          </p:cNvSpPr>
          <p:nvPr>
            <p:ph idx="1"/>
          </p:nvPr>
        </p:nvSpPr>
        <p:spPr>
          <a:xfrm>
            <a:off x="838200" y="2413870"/>
            <a:ext cx="6669199" cy="4351338"/>
          </a:xfrm>
        </p:spPr>
        <p:txBody>
          <a:bodyPr/>
          <a:lstStyle/>
          <a:p>
            <a:pPr lvl="1"/>
            <a:r>
              <a:rPr lang="en-US" b="1" i="1" dirty="0">
                <a:solidFill>
                  <a:srgbClr val="016DB7"/>
                </a:solidFill>
                <a:latin typeface="Work Sans" pitchFamily="2" charset="0"/>
              </a:rPr>
              <a:t>In July and August we have the lowest Sales:  </a:t>
            </a:r>
            <a:r>
              <a:rPr lang="en-US" dirty="0">
                <a:solidFill>
                  <a:srgbClr val="016DB7"/>
                </a:solidFill>
                <a:latin typeface="Work Sans" pitchFamily="2" charset="0"/>
              </a:rPr>
              <a:t>Apply a promotion these months to uplift sales these months especially in august in Terenure. </a:t>
            </a:r>
          </a:p>
          <a:p>
            <a:pPr lvl="2"/>
            <a:r>
              <a:rPr lang="en-US" dirty="0">
                <a:solidFill>
                  <a:srgbClr val="016DB7"/>
                </a:solidFill>
                <a:latin typeface="Work Sans" pitchFamily="2" charset="0"/>
              </a:rPr>
              <a:t>Idea Example: “</a:t>
            </a:r>
            <a:r>
              <a:rPr lang="en-US" dirty="0" err="1">
                <a:solidFill>
                  <a:srgbClr val="016DB7"/>
                </a:solidFill>
                <a:latin typeface="Work Sans" pitchFamily="2" charset="0"/>
              </a:rPr>
              <a:t>TereBujo</a:t>
            </a:r>
            <a:r>
              <a:rPr lang="en-US" dirty="0">
                <a:solidFill>
                  <a:srgbClr val="016DB7"/>
                </a:solidFill>
                <a:latin typeface="Work Sans" pitchFamily="2" charset="0"/>
              </a:rPr>
              <a:t>” month in Terenure</a:t>
            </a:r>
          </a:p>
          <a:p>
            <a:endParaRPr lang="en-US" dirty="0">
              <a:solidFill>
                <a:srgbClr val="016DB7"/>
              </a:solidFill>
              <a:latin typeface="Work Sans" pitchFamily="2" charset="0"/>
            </a:endParaRPr>
          </a:p>
        </p:txBody>
      </p:sp>
      <p:sp>
        <p:nvSpPr>
          <p:cNvPr id="6" name="Title 1">
            <a:extLst>
              <a:ext uri="{FF2B5EF4-FFF2-40B4-BE49-F238E27FC236}">
                <a16:creationId xmlns:a16="http://schemas.microsoft.com/office/drawing/2014/main" id="{0D588BBC-CD83-CC90-F532-8147F197B816}"/>
              </a:ext>
            </a:extLst>
          </p:cNvPr>
          <p:cNvSpPr txBox="1">
            <a:spLocks/>
          </p:cNvSpPr>
          <p:nvPr/>
        </p:nvSpPr>
        <p:spPr>
          <a:xfrm>
            <a:off x="8932812" y="1593545"/>
            <a:ext cx="2402773" cy="1325563"/>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err="1">
                <a:solidFill>
                  <a:schemeClr val="bg1"/>
                </a:solidFill>
                <a:latin typeface="BalboaW01-Bold" panose="02000506040000020003" pitchFamily="2" charset="0"/>
              </a:rPr>
              <a:t>TereBuJo</a:t>
            </a:r>
            <a:endParaRPr lang="en-US" dirty="0">
              <a:solidFill>
                <a:schemeClr val="bg1"/>
              </a:solidFill>
              <a:latin typeface="BalboaW01-Bold" panose="02000506040000020003" pitchFamily="2" charset="0"/>
            </a:endParaRPr>
          </a:p>
          <a:p>
            <a:pPr algn="ctr"/>
            <a:r>
              <a:rPr lang="en-US" dirty="0">
                <a:solidFill>
                  <a:schemeClr val="bg1"/>
                </a:solidFill>
                <a:latin typeface="BalboaW01-Bold" panose="02000506040000020003" pitchFamily="2" charset="0"/>
              </a:rPr>
              <a:t>in</a:t>
            </a:r>
          </a:p>
          <a:p>
            <a:pPr algn="ctr"/>
            <a:r>
              <a:rPr lang="en-US" dirty="0">
                <a:solidFill>
                  <a:schemeClr val="bg1"/>
                </a:solidFill>
                <a:latin typeface="BalboaW01-Bold" panose="02000506040000020003" pitchFamily="2" charset="0"/>
              </a:rPr>
              <a:t>Terenure !</a:t>
            </a:r>
          </a:p>
        </p:txBody>
      </p:sp>
      <p:pic>
        <p:nvPicPr>
          <p:cNvPr id="7" name="Picture 6">
            <a:extLst>
              <a:ext uri="{FF2B5EF4-FFF2-40B4-BE49-F238E27FC236}">
                <a16:creationId xmlns:a16="http://schemas.microsoft.com/office/drawing/2014/main" id="{687741F6-E6E3-D6A2-4028-0358074BC826}"/>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3975" b="89854" l="9077" r="90000">
                        <a14:foregroundMark x1="50154" y1="3975" x2="50154" y2="3975"/>
                        <a14:foregroundMark x1="9077" y1="84519" x2="9077" y2="84519"/>
                      </a14:backgroundRemoval>
                    </a14:imgEffect>
                  </a14:imgLayer>
                </a14:imgProps>
              </a:ext>
            </a:extLst>
          </a:blip>
          <a:stretch>
            <a:fillRect/>
          </a:stretch>
        </p:blipFill>
        <p:spPr>
          <a:xfrm>
            <a:off x="8654936" y="3054519"/>
            <a:ext cx="3134314" cy="2304927"/>
          </a:xfrm>
          <a:prstGeom prst="rect">
            <a:avLst/>
          </a:prstGeom>
        </p:spPr>
      </p:pic>
    </p:spTree>
    <p:extLst>
      <p:ext uri="{BB962C8B-B14F-4D97-AF65-F5344CB8AC3E}">
        <p14:creationId xmlns:p14="http://schemas.microsoft.com/office/powerpoint/2010/main" val="18983783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D840DA-2DDD-1127-A5B8-41B41388095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F26CA5E-4654-2679-16D0-A61F5117B9F1}"/>
              </a:ext>
            </a:extLst>
          </p:cNvPr>
          <p:cNvSpPr>
            <a:spLocks noGrp="1"/>
          </p:cNvSpPr>
          <p:nvPr>
            <p:ph type="title"/>
          </p:nvPr>
        </p:nvSpPr>
        <p:spPr>
          <a:xfrm>
            <a:off x="838200" y="376838"/>
            <a:ext cx="10515600" cy="1325563"/>
          </a:xfrm>
        </p:spPr>
        <p:txBody>
          <a:bodyPr/>
          <a:lstStyle/>
          <a:p>
            <a:r>
              <a:rPr lang="en-US" dirty="0">
                <a:solidFill>
                  <a:srgbClr val="016DB7"/>
                </a:solidFill>
                <a:latin typeface="BalboaW01-Bold" panose="02000506040000020003" pitchFamily="2" charset="0"/>
              </a:rPr>
              <a:t>Sales Data Analysis Insights</a:t>
            </a:r>
          </a:p>
        </p:txBody>
      </p:sp>
      <p:sp>
        <p:nvSpPr>
          <p:cNvPr id="3" name="Content Placeholder 2">
            <a:extLst>
              <a:ext uri="{FF2B5EF4-FFF2-40B4-BE49-F238E27FC236}">
                <a16:creationId xmlns:a16="http://schemas.microsoft.com/office/drawing/2014/main" id="{5E412D92-39F2-CE0F-40B4-D75E0EFDDB40}"/>
              </a:ext>
            </a:extLst>
          </p:cNvPr>
          <p:cNvSpPr>
            <a:spLocks noGrp="1"/>
          </p:cNvSpPr>
          <p:nvPr>
            <p:ph idx="1"/>
          </p:nvPr>
        </p:nvSpPr>
        <p:spPr>
          <a:xfrm>
            <a:off x="838200" y="2309033"/>
            <a:ext cx="6669199" cy="4351338"/>
          </a:xfrm>
        </p:spPr>
        <p:txBody>
          <a:bodyPr/>
          <a:lstStyle/>
          <a:p>
            <a:pPr lvl="1"/>
            <a:r>
              <a:rPr lang="en-US" b="1" i="1" dirty="0">
                <a:solidFill>
                  <a:srgbClr val="016DB7"/>
                </a:solidFill>
                <a:latin typeface="Work Sans" pitchFamily="2" charset="0"/>
              </a:rPr>
              <a:t>January and November of 2024, Deliveroo sales surpassed in store sales.</a:t>
            </a:r>
          </a:p>
          <a:p>
            <a:pPr lvl="1"/>
            <a:r>
              <a:rPr lang="en-US" b="1" i="1" dirty="0">
                <a:solidFill>
                  <a:srgbClr val="016DB7"/>
                </a:solidFill>
                <a:latin typeface="Work Sans" pitchFamily="2" charset="0"/>
              </a:rPr>
              <a:t> Sales of Deliveroo sometimes even reaches to credit card sales which are made on store in Terenure:  </a:t>
            </a:r>
            <a:r>
              <a:rPr lang="en-US" dirty="0">
                <a:solidFill>
                  <a:srgbClr val="016DB7"/>
                </a:solidFill>
                <a:latin typeface="Work Sans" pitchFamily="2" charset="0"/>
              </a:rPr>
              <a:t>Consider strategies for loyal Deliveroo costumers too as there must be many in the app. Not only for Terenure also for Sandymount too. </a:t>
            </a:r>
          </a:p>
          <a:p>
            <a:pPr marL="0" indent="0">
              <a:buNone/>
            </a:pPr>
            <a:endParaRPr lang="en-US" dirty="0">
              <a:solidFill>
                <a:srgbClr val="016DB7"/>
              </a:solidFill>
              <a:latin typeface="Work Sans" pitchFamily="2" charset="0"/>
            </a:endParaRPr>
          </a:p>
        </p:txBody>
      </p:sp>
      <p:pic>
        <p:nvPicPr>
          <p:cNvPr id="4" name="Picture 3">
            <a:extLst>
              <a:ext uri="{FF2B5EF4-FFF2-40B4-BE49-F238E27FC236}">
                <a16:creationId xmlns:a16="http://schemas.microsoft.com/office/drawing/2014/main" id="{8E64DF9F-F6AC-E9BF-0C4F-1382CA49D638}"/>
              </a:ext>
            </a:extLst>
          </p:cNvPr>
          <p:cNvPicPr>
            <a:picLocks noChangeAspect="1"/>
          </p:cNvPicPr>
          <p:nvPr/>
        </p:nvPicPr>
        <p:blipFill>
          <a:blip r:embed="rId2"/>
          <a:stretch>
            <a:fillRect/>
          </a:stretch>
        </p:blipFill>
        <p:spPr>
          <a:xfrm>
            <a:off x="7840663" y="1305106"/>
            <a:ext cx="4351337" cy="4351337"/>
          </a:xfrm>
          <a:prstGeom prst="rect">
            <a:avLst/>
          </a:prstGeom>
        </p:spPr>
      </p:pic>
    </p:spTree>
    <p:extLst>
      <p:ext uri="{BB962C8B-B14F-4D97-AF65-F5344CB8AC3E}">
        <p14:creationId xmlns:p14="http://schemas.microsoft.com/office/powerpoint/2010/main" val="19063327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2E9B85-A9FD-9BC1-1F1F-233744A1217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8DFC3A2-6837-6C99-75FB-B7582991A81D}"/>
              </a:ext>
            </a:extLst>
          </p:cNvPr>
          <p:cNvSpPr>
            <a:spLocks noGrp="1"/>
          </p:cNvSpPr>
          <p:nvPr>
            <p:ph type="title"/>
          </p:nvPr>
        </p:nvSpPr>
        <p:spPr>
          <a:xfrm>
            <a:off x="838200" y="376838"/>
            <a:ext cx="10515600" cy="1325563"/>
          </a:xfrm>
        </p:spPr>
        <p:txBody>
          <a:bodyPr/>
          <a:lstStyle/>
          <a:p>
            <a:r>
              <a:rPr lang="en-US" dirty="0">
                <a:solidFill>
                  <a:srgbClr val="016DB7"/>
                </a:solidFill>
                <a:latin typeface="BalboaW01-Bold" panose="02000506040000020003" pitchFamily="2" charset="0"/>
              </a:rPr>
              <a:t>Sales Data Analysis Insights</a:t>
            </a:r>
          </a:p>
        </p:txBody>
      </p:sp>
      <p:sp>
        <p:nvSpPr>
          <p:cNvPr id="3" name="Content Placeholder 2">
            <a:extLst>
              <a:ext uri="{FF2B5EF4-FFF2-40B4-BE49-F238E27FC236}">
                <a16:creationId xmlns:a16="http://schemas.microsoft.com/office/drawing/2014/main" id="{5665207B-096B-7661-E0CD-A680C691DCA1}"/>
              </a:ext>
            </a:extLst>
          </p:cNvPr>
          <p:cNvSpPr>
            <a:spLocks noGrp="1"/>
          </p:cNvSpPr>
          <p:nvPr>
            <p:ph idx="1"/>
          </p:nvPr>
        </p:nvSpPr>
        <p:spPr>
          <a:xfrm>
            <a:off x="838200" y="2309033"/>
            <a:ext cx="6669199" cy="4351338"/>
          </a:xfrm>
        </p:spPr>
        <p:txBody>
          <a:bodyPr>
            <a:normAutofit/>
          </a:bodyPr>
          <a:lstStyle/>
          <a:p>
            <a:pPr lvl="1"/>
            <a:r>
              <a:rPr lang="en-US" dirty="0">
                <a:solidFill>
                  <a:srgbClr val="016DB7"/>
                </a:solidFill>
                <a:latin typeface="Work Sans" pitchFamily="2" charset="0"/>
              </a:rPr>
              <a:t>In Terenure Tips are correlated to sales as this means that customer are satisfied with the attention they are given since the tips system was implemented.</a:t>
            </a:r>
          </a:p>
          <a:p>
            <a:pPr lvl="1"/>
            <a:r>
              <a:rPr lang="en-US" dirty="0">
                <a:solidFill>
                  <a:srgbClr val="016DB7"/>
                </a:solidFill>
                <a:latin typeface="Work Sans" pitchFamily="2" charset="0"/>
              </a:rPr>
              <a:t>In April of 2024 the highest amount of discount was given after that it reduced and stagnated. </a:t>
            </a:r>
            <a:r>
              <a:rPr lang="en-US" b="1" dirty="0">
                <a:solidFill>
                  <a:srgbClr val="016DB7"/>
                </a:solidFill>
                <a:latin typeface="Work Sans" pitchFamily="2" charset="0"/>
              </a:rPr>
              <a:t>Our best costumer should be awarded with discounts and benefits</a:t>
            </a:r>
          </a:p>
        </p:txBody>
      </p:sp>
      <p:pic>
        <p:nvPicPr>
          <p:cNvPr id="7" name="Picture 6">
            <a:extLst>
              <a:ext uri="{FF2B5EF4-FFF2-40B4-BE49-F238E27FC236}">
                <a16:creationId xmlns:a16="http://schemas.microsoft.com/office/drawing/2014/main" id="{A0EC0D37-DD56-28E9-F9D0-B24C2DB1295E}"/>
              </a:ext>
            </a:extLst>
          </p:cNvPr>
          <p:cNvPicPr>
            <a:picLocks noChangeAspect="1"/>
          </p:cNvPicPr>
          <p:nvPr/>
        </p:nvPicPr>
        <p:blipFill>
          <a:blip r:embed="rId2"/>
          <a:stretch>
            <a:fillRect/>
          </a:stretch>
        </p:blipFill>
        <p:spPr>
          <a:xfrm>
            <a:off x="8652298" y="1223083"/>
            <a:ext cx="2653870" cy="4866122"/>
          </a:xfrm>
          <a:prstGeom prst="rect">
            <a:avLst/>
          </a:prstGeom>
        </p:spPr>
      </p:pic>
    </p:spTree>
    <p:extLst>
      <p:ext uri="{BB962C8B-B14F-4D97-AF65-F5344CB8AC3E}">
        <p14:creationId xmlns:p14="http://schemas.microsoft.com/office/powerpoint/2010/main" val="11349236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E1273B-2A13-A206-FA9A-42D85B88AB3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5C696E9-0870-0219-0207-F51D8BBA66AA}"/>
              </a:ext>
            </a:extLst>
          </p:cNvPr>
          <p:cNvSpPr>
            <a:spLocks noGrp="1"/>
          </p:cNvSpPr>
          <p:nvPr>
            <p:ph type="title"/>
          </p:nvPr>
        </p:nvSpPr>
        <p:spPr/>
        <p:txBody>
          <a:bodyPr/>
          <a:lstStyle/>
          <a:p>
            <a:r>
              <a:rPr lang="en-US" dirty="0">
                <a:solidFill>
                  <a:srgbClr val="016DB7"/>
                </a:solidFill>
                <a:latin typeface="BalboaW01-Bold" panose="02000506040000020003" pitchFamily="2" charset="0"/>
              </a:rPr>
              <a:t>Marketing Strategies</a:t>
            </a:r>
          </a:p>
        </p:txBody>
      </p:sp>
      <p:sp>
        <p:nvSpPr>
          <p:cNvPr id="3" name="Content Placeholder 2">
            <a:extLst>
              <a:ext uri="{FF2B5EF4-FFF2-40B4-BE49-F238E27FC236}">
                <a16:creationId xmlns:a16="http://schemas.microsoft.com/office/drawing/2014/main" id="{47F40C49-0C80-4A26-CF33-1F5ABEC9E63C}"/>
              </a:ext>
            </a:extLst>
          </p:cNvPr>
          <p:cNvSpPr>
            <a:spLocks noGrp="1"/>
          </p:cNvSpPr>
          <p:nvPr>
            <p:ph idx="1"/>
          </p:nvPr>
        </p:nvSpPr>
        <p:spPr>
          <a:xfrm>
            <a:off x="838201" y="1825625"/>
            <a:ext cx="5893340" cy="4351338"/>
          </a:xfrm>
        </p:spPr>
        <p:txBody>
          <a:bodyPr>
            <a:normAutofit fontScale="92500"/>
          </a:bodyPr>
          <a:lstStyle/>
          <a:p>
            <a:r>
              <a:rPr lang="en-US" dirty="0">
                <a:solidFill>
                  <a:srgbClr val="016DB7"/>
                </a:solidFill>
                <a:latin typeface="Work Sans" pitchFamily="2" charset="0"/>
              </a:rPr>
              <a:t>Idea 1: Apply a Digital marketing campaign for new burgers and the New location (Refer to Digital Marketing Proposal)</a:t>
            </a:r>
          </a:p>
          <a:p>
            <a:r>
              <a:rPr lang="en-US" dirty="0">
                <a:solidFill>
                  <a:srgbClr val="016DB7"/>
                </a:solidFill>
                <a:latin typeface="Work Sans" pitchFamily="2" charset="0"/>
              </a:rPr>
              <a:t>Idea 2: Have a closer relationship in the Terenure Community </a:t>
            </a:r>
          </a:p>
          <a:p>
            <a:r>
              <a:rPr lang="en-US" dirty="0">
                <a:solidFill>
                  <a:srgbClr val="016DB7"/>
                </a:solidFill>
                <a:latin typeface="Work Sans" pitchFamily="2" charset="0"/>
              </a:rPr>
              <a:t>Idea 3: Create Ghost Kitchen Restaurant in Terenure that could help aid the revenue of that location.  </a:t>
            </a:r>
          </a:p>
        </p:txBody>
      </p:sp>
      <p:pic>
        <p:nvPicPr>
          <p:cNvPr id="5" name="Picture 4">
            <a:extLst>
              <a:ext uri="{FF2B5EF4-FFF2-40B4-BE49-F238E27FC236}">
                <a16:creationId xmlns:a16="http://schemas.microsoft.com/office/drawing/2014/main" id="{D4A88F2E-DDB0-7B18-F7DE-AF290D39B09E}"/>
              </a:ext>
            </a:extLst>
          </p:cNvPr>
          <p:cNvPicPr>
            <a:picLocks noChangeAspect="1"/>
          </p:cNvPicPr>
          <p:nvPr/>
        </p:nvPicPr>
        <p:blipFill>
          <a:blip r:embed="rId2"/>
          <a:srcRect l="30670"/>
          <a:stretch>
            <a:fillRect/>
          </a:stretch>
        </p:blipFill>
        <p:spPr>
          <a:xfrm>
            <a:off x="7179012" y="-1"/>
            <a:ext cx="5012988" cy="6929911"/>
          </a:xfrm>
          <a:prstGeom prst="rect">
            <a:avLst/>
          </a:prstGeom>
        </p:spPr>
      </p:pic>
    </p:spTree>
    <p:extLst>
      <p:ext uri="{BB962C8B-B14F-4D97-AF65-F5344CB8AC3E}">
        <p14:creationId xmlns:p14="http://schemas.microsoft.com/office/powerpoint/2010/main" val="100032906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14225</TotalTime>
  <Words>625</Words>
  <Application>Microsoft Office PowerPoint</Application>
  <PresentationFormat>Widescreen</PresentationFormat>
  <Paragraphs>52</Paragraphs>
  <Slides>15</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15</vt:i4>
      </vt:variant>
    </vt:vector>
  </HeadingPairs>
  <TitlesOfParts>
    <vt:vector size="22" baseType="lpstr">
      <vt:lpstr>Arial</vt:lpstr>
      <vt:lpstr>BalboaW01-Bold</vt:lpstr>
      <vt:lpstr>Calibri</vt:lpstr>
      <vt:lpstr>Calibri Light</vt:lpstr>
      <vt:lpstr>Work Sans</vt:lpstr>
      <vt:lpstr>Work Sans ExtraLight</vt:lpstr>
      <vt:lpstr>Office Theme</vt:lpstr>
      <vt:lpstr>Sales Data Analysis and Marketing Strategies </vt:lpstr>
      <vt:lpstr>Overview</vt:lpstr>
      <vt:lpstr>Goals</vt:lpstr>
      <vt:lpstr>Sales Data Analysis Insights</vt:lpstr>
      <vt:lpstr>Sales Data Analysis Insights</vt:lpstr>
      <vt:lpstr>Sales Data Analysis Insights</vt:lpstr>
      <vt:lpstr>Sales Data Analysis Insights</vt:lpstr>
      <vt:lpstr>Sales Data Analysis Insights</vt:lpstr>
      <vt:lpstr>Marketing Strategies</vt:lpstr>
      <vt:lpstr>What ‘Friends of Bujo’ Data can Help?</vt:lpstr>
      <vt:lpstr>How can ‘Friends of Bujo’ Data Help?</vt:lpstr>
      <vt:lpstr>CLV is an important Data to know</vt:lpstr>
      <vt:lpstr>CLV is an important Data to know</vt:lpstr>
      <vt:lpstr>Simplifly Rewards Program</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Surface Pro 7</dc:creator>
  <cp:lastModifiedBy>Surface Pro 7</cp:lastModifiedBy>
  <cp:revision>3</cp:revision>
  <dcterms:created xsi:type="dcterms:W3CDTF">2025-09-03T22:21:59Z</dcterms:created>
  <dcterms:modified xsi:type="dcterms:W3CDTF">2025-09-13T19:27:36Z</dcterms:modified>
</cp:coreProperties>
</file>